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39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099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743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6775" cy="6837962"/>
          </a:xfrm>
          <a:prstGeom prst="rect">
            <a:avLst/>
          </a:prstGeom>
        </p:spPr>
      </p:pic>
      <p:sp>
        <p:nvSpPr>
          <p:cNvPr id="5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552551" y="2567198"/>
            <a:ext cx="3365100" cy="2252826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9687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6775" cy="6837962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644564" y="2857034"/>
            <a:ext cx="5184377" cy="1632666"/>
          </a:xfrm>
          <a:prstGeom prst="rect">
            <a:avLst/>
          </a:prstGeom>
        </p:spPr>
        <p:txBody>
          <a:bodyPr lIns="87276" tIns="43638" rIns="87276" bIns="43638" anchor="t"/>
          <a:lstStyle>
            <a:lvl1pPr algn="l">
              <a:defRPr sz="3500" b="1" cap="all">
                <a:solidFill>
                  <a:srgbClr val="00909B"/>
                </a:solidFill>
              </a:defRPr>
            </a:lvl1pPr>
          </a:lstStyle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3438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6775" cy="6837962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644564" y="2857034"/>
            <a:ext cx="5184377" cy="1632666"/>
          </a:xfrm>
          <a:prstGeom prst="rect">
            <a:avLst/>
          </a:prstGeom>
        </p:spPr>
        <p:txBody>
          <a:bodyPr lIns="87276" tIns="43638" rIns="87276" bIns="43638" anchor="t"/>
          <a:lstStyle>
            <a:lvl1pPr algn="l">
              <a:defRPr sz="3500" b="1" cap="all">
                <a:solidFill>
                  <a:srgbClr val="00909B"/>
                </a:solidFill>
              </a:defRPr>
            </a:lvl1pPr>
          </a:lstStyle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008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6775" cy="6837962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644564" y="2857034"/>
            <a:ext cx="5184377" cy="1632666"/>
          </a:xfrm>
          <a:prstGeom prst="rect">
            <a:avLst/>
          </a:prstGeom>
        </p:spPr>
        <p:txBody>
          <a:bodyPr lIns="87276" tIns="43638" rIns="87276" bIns="43638" anchor="t"/>
          <a:lstStyle>
            <a:lvl1pPr algn="l">
              <a:defRPr sz="3500" b="1" cap="all">
                <a:solidFill>
                  <a:srgbClr val="00909B"/>
                </a:solidFill>
              </a:defRPr>
            </a:lvl1pPr>
          </a:lstStyle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917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6775" cy="6837962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644564" y="2857034"/>
            <a:ext cx="5184377" cy="1632666"/>
          </a:xfrm>
          <a:prstGeom prst="rect">
            <a:avLst/>
          </a:prstGeom>
        </p:spPr>
        <p:txBody>
          <a:bodyPr lIns="87276" tIns="43638" rIns="87276" bIns="43638" anchor="t"/>
          <a:lstStyle>
            <a:lvl1pPr algn="l">
              <a:defRPr sz="3500" b="1" cap="all">
                <a:solidFill>
                  <a:srgbClr val="00909B"/>
                </a:solidFill>
              </a:defRPr>
            </a:lvl1pPr>
          </a:lstStyle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118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57200" y="1011687"/>
            <a:ext cx="8229600" cy="794081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75975" y="1805768"/>
            <a:ext cx="5511542" cy="463044"/>
          </a:xfrm>
          <a:prstGeom prst="rect">
            <a:avLst/>
          </a:prstGeom>
        </p:spPr>
        <p:txBody>
          <a:bodyPr lIns="87276" tIns="43638" rIns="87276" bIns="43638"/>
          <a:lstStyle>
            <a:lvl1pPr marL="0" marR="0" indent="0" algn="l" defTabSz="4363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rgbClr val="00909B"/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7498" y="6352266"/>
            <a:ext cx="681454" cy="365125"/>
          </a:xfrm>
          <a:prstGeom prst="rect">
            <a:avLst/>
          </a:prstGeom>
        </p:spPr>
        <p:txBody>
          <a:bodyPr vert="horz" lIns="87276" tIns="43638" rIns="87276" bIns="43638" rtlCol="0" anchor="ctr"/>
          <a:lstStyle>
            <a:lvl1pPr algn="r">
              <a:defRPr sz="1100">
                <a:solidFill>
                  <a:srgbClr val="00909B"/>
                </a:solidFill>
                <a:latin typeface="Tahoma"/>
              </a:defRPr>
            </a:lvl1pPr>
          </a:lstStyle>
          <a:p>
            <a:fld id="{23D704CE-4D68-584A-838A-AE5576E77F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0"/>
          </p:nvPr>
        </p:nvSpPr>
        <p:spPr>
          <a:xfrm>
            <a:off x="457201" y="1805767"/>
            <a:ext cx="2585005" cy="4288360"/>
          </a:xfrm>
          <a:prstGeom prst="rect">
            <a:avLst/>
          </a:prstGeom>
        </p:spPr>
        <p:txBody>
          <a:bodyPr lIns="87276" tIns="43638" rIns="87276" bIns="43638"/>
          <a:lstStyle>
            <a:lvl1pPr marL="148919" indent="-148919" algn="l">
              <a:buClr>
                <a:srgbClr val="00909B"/>
              </a:buClr>
              <a:tabLst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10" name="Содержимое 2"/>
          <p:cNvSpPr>
            <a:spLocks noGrp="1"/>
          </p:cNvSpPr>
          <p:nvPr>
            <p:ph idx="11" hasCustomPrompt="1"/>
          </p:nvPr>
        </p:nvSpPr>
        <p:spPr>
          <a:xfrm>
            <a:off x="3175975" y="2371940"/>
            <a:ext cx="5510824" cy="3708705"/>
          </a:xfrm>
          <a:prstGeom prst="rect">
            <a:avLst/>
          </a:prstGeom>
        </p:spPr>
        <p:txBody>
          <a:bodyPr lIns="87276" tIns="43638" rIns="87276" bIns="43638"/>
          <a:lstStyle>
            <a:lvl1pPr marL="0" indent="0" algn="l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4260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57200" y="1011687"/>
            <a:ext cx="8229600" cy="794081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8811"/>
            <a:ext cx="8229600" cy="3832057"/>
          </a:xfrm>
          <a:prstGeom prst="rect">
            <a:avLst/>
          </a:prstGeom>
        </p:spPr>
        <p:txBody>
          <a:bodyPr lIns="87276" tIns="43638" rIns="87276" bIns="43638"/>
          <a:lstStyle>
            <a:lvl1pPr marL="148919" indent="-148919" algn="l">
              <a:buClr>
                <a:srgbClr val="00909B"/>
              </a:buClr>
              <a:tabLst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0" hasCustomPrompt="1"/>
          </p:nvPr>
        </p:nvSpPr>
        <p:spPr>
          <a:xfrm>
            <a:off x="454592" y="1805768"/>
            <a:ext cx="8232208" cy="463044"/>
          </a:xfrm>
          <a:prstGeom prst="rect">
            <a:avLst/>
          </a:prstGeom>
        </p:spPr>
        <p:txBody>
          <a:bodyPr lIns="87276" tIns="43638" rIns="87276" bIns="43638"/>
          <a:lstStyle>
            <a:lvl1pPr marL="0" marR="0" indent="0" algn="l" defTabSz="4363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909B"/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dirty="0" smtClean="0"/>
              <a:t>ЗАГОЛОВОК</a:t>
            </a:r>
          </a:p>
          <a:p>
            <a:pPr lvl="0"/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7498" y="6352266"/>
            <a:ext cx="681454" cy="365125"/>
          </a:xfrm>
          <a:prstGeom prst="rect">
            <a:avLst/>
          </a:prstGeom>
        </p:spPr>
        <p:txBody>
          <a:bodyPr vert="horz" lIns="87276" tIns="43638" rIns="87276" bIns="43638" rtlCol="0" anchor="ctr"/>
          <a:lstStyle>
            <a:lvl1pPr algn="r">
              <a:defRPr sz="1100">
                <a:solidFill>
                  <a:srgbClr val="00909B"/>
                </a:solidFill>
                <a:latin typeface="Tahoma"/>
              </a:defRPr>
            </a:lvl1pPr>
          </a:lstStyle>
          <a:p>
            <a:fld id="{23D704CE-4D68-584A-838A-AE5576E77F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900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57200" y="1011687"/>
            <a:ext cx="8229600" cy="794081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8811"/>
            <a:ext cx="8229600" cy="3832057"/>
          </a:xfrm>
          <a:prstGeom prst="rect">
            <a:avLst/>
          </a:prstGeom>
        </p:spPr>
        <p:txBody>
          <a:bodyPr lIns="87276" tIns="43638" rIns="87276" bIns="43638"/>
          <a:lstStyle>
            <a:lvl1pPr marL="148919" indent="-148919" algn="l">
              <a:buClr>
                <a:srgbClr val="00909B"/>
              </a:buClr>
              <a:tabLst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0" hasCustomPrompt="1"/>
          </p:nvPr>
        </p:nvSpPr>
        <p:spPr>
          <a:xfrm>
            <a:off x="454592" y="1805768"/>
            <a:ext cx="8232208" cy="463044"/>
          </a:xfrm>
          <a:prstGeom prst="rect">
            <a:avLst/>
          </a:prstGeom>
        </p:spPr>
        <p:txBody>
          <a:bodyPr lIns="87276" tIns="43638" rIns="87276" bIns="43638"/>
          <a:lstStyle>
            <a:lvl1pPr marL="0" marR="0" indent="0" algn="l" defTabSz="4363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909B"/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dirty="0" smtClean="0"/>
              <a:t>ЗАГОЛОВОК</a:t>
            </a:r>
          </a:p>
          <a:p>
            <a:pPr lvl="0"/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7498" y="6352266"/>
            <a:ext cx="681454" cy="365125"/>
          </a:xfrm>
          <a:prstGeom prst="rect">
            <a:avLst/>
          </a:prstGeom>
        </p:spPr>
        <p:txBody>
          <a:bodyPr vert="horz" lIns="87276" tIns="43638" rIns="87276" bIns="43638" rtlCol="0" anchor="ctr"/>
          <a:lstStyle>
            <a:lvl1pPr algn="r">
              <a:defRPr sz="1100">
                <a:solidFill>
                  <a:srgbClr val="00909B"/>
                </a:solidFill>
                <a:latin typeface="Tahoma"/>
              </a:defRPr>
            </a:lvl1pPr>
          </a:lstStyle>
          <a:p>
            <a:fld id="{23D704CE-4D68-584A-838A-AE5576E77F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2828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029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57200" y="1011687"/>
            <a:ext cx="4834172" cy="794081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8811"/>
            <a:ext cx="4834172" cy="3832057"/>
          </a:xfrm>
          <a:prstGeom prst="rect">
            <a:avLst/>
          </a:prstGeom>
        </p:spPr>
        <p:txBody>
          <a:bodyPr lIns="87276" tIns="43638" rIns="87276" bIns="43638"/>
          <a:lstStyle>
            <a:lvl1pPr marL="148919" indent="-148919" algn="l">
              <a:buClr>
                <a:srgbClr val="00909B"/>
              </a:buClr>
              <a:tabLst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0" hasCustomPrompt="1"/>
          </p:nvPr>
        </p:nvSpPr>
        <p:spPr>
          <a:xfrm>
            <a:off x="454592" y="1805768"/>
            <a:ext cx="4835704" cy="463044"/>
          </a:xfrm>
          <a:prstGeom prst="rect">
            <a:avLst/>
          </a:prstGeom>
        </p:spPr>
        <p:txBody>
          <a:bodyPr lIns="87276" tIns="43638" rIns="87276" bIns="43638"/>
          <a:lstStyle>
            <a:lvl1pPr marL="0" marR="0" indent="0" algn="l" defTabSz="4363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909B"/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dirty="0" smtClean="0"/>
              <a:t>ЗАГОЛОВОК</a:t>
            </a:r>
          </a:p>
          <a:p>
            <a:pPr lvl="0"/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7498" y="6352266"/>
            <a:ext cx="681454" cy="365125"/>
          </a:xfrm>
          <a:prstGeom prst="rect">
            <a:avLst/>
          </a:prstGeom>
        </p:spPr>
        <p:txBody>
          <a:bodyPr vert="horz" lIns="87276" tIns="43638" rIns="87276" bIns="43638" rtlCol="0" anchor="ctr"/>
          <a:lstStyle>
            <a:lvl1pPr algn="r">
              <a:defRPr sz="1100">
                <a:solidFill>
                  <a:srgbClr val="00909B"/>
                </a:solidFill>
                <a:latin typeface="Tahoma"/>
              </a:defRPr>
            </a:lvl1pPr>
          </a:lstStyle>
          <a:p>
            <a:fld id="{23D704CE-4D68-584A-838A-AE5576E77F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1"/>
          </p:nvPr>
        </p:nvSpPr>
        <p:spPr>
          <a:xfrm>
            <a:off x="5520326" y="1017760"/>
            <a:ext cx="3179579" cy="5095995"/>
          </a:xfrm>
          <a:prstGeom prst="rect">
            <a:avLst/>
          </a:prstGeom>
        </p:spPr>
        <p:txBody>
          <a:bodyPr anchor="ctr"/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5764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57200" y="1011687"/>
            <a:ext cx="8229600" cy="794081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8811"/>
            <a:ext cx="8229600" cy="3832057"/>
          </a:xfrm>
          <a:prstGeom prst="rect">
            <a:avLst/>
          </a:prstGeom>
        </p:spPr>
        <p:txBody>
          <a:bodyPr lIns="87276" tIns="43638" rIns="87276" bIns="43638"/>
          <a:lstStyle>
            <a:lvl1pPr marL="148919" indent="-148919" algn="l">
              <a:buClr>
                <a:srgbClr val="00909B"/>
              </a:buClr>
              <a:tabLst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0" hasCustomPrompt="1"/>
          </p:nvPr>
        </p:nvSpPr>
        <p:spPr>
          <a:xfrm>
            <a:off x="454592" y="1805768"/>
            <a:ext cx="8232208" cy="463044"/>
          </a:xfrm>
          <a:prstGeom prst="rect">
            <a:avLst/>
          </a:prstGeom>
        </p:spPr>
        <p:txBody>
          <a:bodyPr lIns="87276" tIns="43638" rIns="87276" bIns="43638"/>
          <a:lstStyle>
            <a:lvl1pPr marL="0" marR="0" indent="0" algn="l" defTabSz="4363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909B"/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dirty="0" smtClean="0"/>
              <a:t>ЗАГОЛОВОК</a:t>
            </a:r>
          </a:p>
          <a:p>
            <a:pPr lvl="0"/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7498" y="6352266"/>
            <a:ext cx="681454" cy="365125"/>
          </a:xfrm>
          <a:prstGeom prst="rect">
            <a:avLst/>
          </a:prstGeom>
        </p:spPr>
        <p:txBody>
          <a:bodyPr vert="horz" lIns="87276" tIns="43638" rIns="87276" bIns="43638" rtlCol="0" anchor="ctr"/>
          <a:lstStyle>
            <a:lvl1pPr algn="r">
              <a:defRPr sz="1100">
                <a:solidFill>
                  <a:srgbClr val="00909B"/>
                </a:solidFill>
                <a:latin typeface="Tahoma"/>
              </a:defRPr>
            </a:lvl1pPr>
          </a:lstStyle>
          <a:p>
            <a:fld id="{23D704CE-4D68-584A-838A-AE5576E77F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57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>
          <a:xfrm>
            <a:off x="457200" y="1011687"/>
            <a:ext cx="8229600" cy="794081"/>
          </a:xfrm>
          <a:prstGeom prst="rect">
            <a:avLst/>
          </a:prstGeom>
        </p:spPr>
        <p:txBody>
          <a:bodyPr lIns="87276" tIns="43638" rIns="87276" bIns="43638"/>
          <a:lstStyle>
            <a:lvl1pPr algn="l"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8811"/>
            <a:ext cx="8229600" cy="3832057"/>
          </a:xfrm>
          <a:prstGeom prst="rect">
            <a:avLst/>
          </a:prstGeom>
        </p:spPr>
        <p:txBody>
          <a:bodyPr lIns="87276" tIns="43638" rIns="87276" bIns="43638"/>
          <a:lstStyle>
            <a:lvl1pPr marL="148919" indent="-148919" algn="l">
              <a:buClr>
                <a:srgbClr val="00909B"/>
              </a:buClr>
              <a:tabLst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0" hasCustomPrompt="1"/>
          </p:nvPr>
        </p:nvSpPr>
        <p:spPr>
          <a:xfrm>
            <a:off x="454592" y="1805768"/>
            <a:ext cx="8232208" cy="463044"/>
          </a:xfrm>
          <a:prstGeom prst="rect">
            <a:avLst/>
          </a:prstGeom>
        </p:spPr>
        <p:txBody>
          <a:bodyPr lIns="87276" tIns="43638" rIns="87276" bIns="43638"/>
          <a:lstStyle>
            <a:lvl1pPr marL="0" marR="0" indent="0" algn="l" defTabSz="4363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909B"/>
                </a:solidFill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dirty="0" smtClean="0"/>
              <a:t>ЗАГОЛОВОК</a:t>
            </a:r>
          </a:p>
          <a:p>
            <a:pPr lvl="0"/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7498" y="6352266"/>
            <a:ext cx="681454" cy="365125"/>
          </a:xfrm>
          <a:prstGeom prst="rect">
            <a:avLst/>
          </a:prstGeom>
        </p:spPr>
        <p:txBody>
          <a:bodyPr vert="horz" lIns="87276" tIns="43638" rIns="87276" bIns="43638" rtlCol="0" anchor="ctr"/>
          <a:lstStyle>
            <a:lvl1pPr algn="r">
              <a:defRPr sz="1100">
                <a:solidFill>
                  <a:srgbClr val="00909B"/>
                </a:solidFill>
                <a:latin typeface="Tahoma"/>
              </a:defRPr>
            </a:lvl1pPr>
          </a:lstStyle>
          <a:p>
            <a:fld id="{23D704CE-4D68-584A-838A-AE5576E77F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4707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9456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93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588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57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90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717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043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507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B2B44-4D50-3048-BD43-77A805BA6AB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F5EE-42FE-6445-AB71-4B243A76B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35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5051" y="2507040"/>
            <a:ext cx="3601521" cy="2286019"/>
          </a:xfrm>
        </p:spPr>
        <p:txBody>
          <a:bodyPr/>
          <a:lstStyle/>
          <a:p>
            <a:r>
              <a:rPr lang="ru-RU" dirty="0"/>
              <a:t>Бюджет семьи и </a:t>
            </a:r>
            <a:br>
              <a:rPr lang="ru-RU" dirty="0"/>
            </a:br>
            <a:r>
              <a:rPr lang="ru-RU" dirty="0"/>
              <a:t>бережное потребление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418959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Какие бывают расходы: по периодичности</a:t>
            </a:r>
          </a:p>
        </p:txBody>
      </p:sp>
      <p:sp>
        <p:nvSpPr>
          <p:cNvPr id="3" name="Рамка 2"/>
          <p:cNvSpPr/>
          <p:nvPr/>
        </p:nvSpPr>
        <p:spPr>
          <a:xfrm>
            <a:off x="2304518" y="1291328"/>
            <a:ext cx="2074067" cy="131779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7078164" y="2460503"/>
            <a:ext cx="1942379" cy="1055425"/>
          </a:xfrm>
          <a:prstGeom prst="fra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278524" y="3515928"/>
            <a:ext cx="1744850" cy="1193621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5587" y="1452019"/>
            <a:ext cx="1547320" cy="362820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ru-RU" dirty="0" smtClean="0"/>
              <a:t>Регулярные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521" y="3772921"/>
            <a:ext cx="1442745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Переменные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10301" y="2762332"/>
            <a:ext cx="1933699" cy="362820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Непредвиденные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159927" y="876739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0" name="Овал 9"/>
          <p:cNvSpPr/>
          <p:nvPr/>
        </p:nvSpPr>
        <p:spPr>
          <a:xfrm>
            <a:off x="1703329" y="2943742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1" name="Овал 10"/>
          <p:cNvSpPr/>
          <p:nvPr/>
        </p:nvSpPr>
        <p:spPr>
          <a:xfrm>
            <a:off x="8361742" y="2027855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2" name="Рамка 11"/>
          <p:cNvSpPr/>
          <p:nvPr/>
        </p:nvSpPr>
        <p:spPr>
          <a:xfrm>
            <a:off x="6403267" y="4709549"/>
            <a:ext cx="1744850" cy="1055425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8338" y="5071155"/>
            <a:ext cx="1134593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Сезонные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833047" y="4241976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622809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9669" y="2612728"/>
            <a:ext cx="5184377" cy="1632666"/>
          </a:xfrm>
        </p:spPr>
        <p:txBody>
          <a:bodyPr/>
          <a:lstStyle/>
          <a:p>
            <a:r>
              <a:rPr lang="ru-RU" sz="1800" dirty="0"/>
              <a:t>Ч    как</a:t>
            </a:r>
            <a:br>
              <a:rPr lang="ru-RU" sz="1800" dirty="0"/>
            </a:br>
            <a:r>
              <a:rPr lang="ru-RU" sz="1800" dirty="0"/>
              <a:t>       спланировать и оптимизировать</a:t>
            </a:r>
            <a:br>
              <a:rPr lang="ru-RU" sz="1800" dirty="0"/>
            </a:br>
            <a:r>
              <a:rPr lang="ru-RU" sz="1800" dirty="0"/>
              <a:t> семейный бюджет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1883" y="830763"/>
            <a:ext cx="2596927" cy="32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01319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11687"/>
            <a:ext cx="8281752" cy="794081"/>
          </a:xfrm>
        </p:spPr>
        <p:txBody>
          <a:bodyPr/>
          <a:lstStyle/>
          <a:p>
            <a:r>
              <a:rPr lang="ru-RU" dirty="0"/>
              <a:t>ЧТО ТАКОЕ СЕМЕЙНЫЙ БЮДЖЕТ И КАК ЕГО </a:t>
            </a:r>
            <a:r>
              <a:rPr lang="ru-RU" dirty="0" smtClean="0"/>
              <a:t>ПОСТРОИТЬ: </a:t>
            </a:r>
            <a:r>
              <a:rPr lang="ru-RU" b="0" i="1" dirty="0" smtClean="0">
                <a:solidFill>
                  <a:srgbClr val="215968"/>
                </a:solidFill>
              </a:rPr>
              <a:t>чего не хватает в Таблице?</a:t>
            </a:r>
            <a:endParaRPr lang="ru-RU" b="0" i="1" dirty="0">
              <a:solidFill>
                <a:srgbClr val="215968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u-RU" dirty="0"/>
              <a:t>ТАБЛИЦА БЮДЖЕТА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33" y="2111496"/>
            <a:ext cx="9120768" cy="389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3619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3901" y="2600230"/>
            <a:ext cx="6255121" cy="1632666"/>
          </a:xfrm>
        </p:spPr>
        <p:txBody>
          <a:bodyPr/>
          <a:lstStyle/>
          <a:p>
            <a:r>
              <a:rPr lang="ru-RU" sz="3200" dirty="0"/>
              <a:t>КАК ОПТИМИЗИРОВАТЬ СЕМЕЙНЫЙ БЮДЖЕТ</a:t>
            </a:r>
          </a:p>
        </p:txBody>
      </p:sp>
      <p:sp>
        <p:nvSpPr>
          <p:cNvPr id="3" name="Рамка 2"/>
          <p:cNvSpPr/>
          <p:nvPr/>
        </p:nvSpPr>
        <p:spPr>
          <a:xfrm>
            <a:off x="2353900" y="1343680"/>
            <a:ext cx="2074067" cy="131779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1432" y="1535635"/>
            <a:ext cx="1504285" cy="911946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Финансовая </a:t>
            </a:r>
          </a:p>
          <a:p>
            <a:r>
              <a:rPr lang="ru-RU" dirty="0"/>
              <a:t>п</a:t>
            </a:r>
            <a:r>
              <a:rPr lang="ru-RU" dirty="0" smtClean="0"/>
              <a:t>одушка</a:t>
            </a:r>
          </a:p>
          <a:p>
            <a:r>
              <a:rPr lang="ru-RU" dirty="0" smtClean="0"/>
              <a:t>безопасности</a:t>
            </a:r>
            <a:endParaRPr lang="ru-RU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158" y="795171"/>
            <a:ext cx="3744842" cy="21591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402519">
            <a:off x="5956561" y="1845271"/>
            <a:ext cx="839966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налоги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19895175">
            <a:off x="7526476" y="2180023"/>
            <a:ext cx="591889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ЖКХ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86965" y="1176453"/>
            <a:ext cx="969809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rot="19311579">
            <a:off x="7305189" y="1251798"/>
            <a:ext cx="1162170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транспорт</a:t>
            </a:r>
            <a:endParaRPr lang="ru-RU" dirty="0"/>
          </a:p>
        </p:txBody>
      </p:sp>
      <p:pic>
        <p:nvPicPr>
          <p:cNvPr id="15" name="Изображение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03557"/>
            <a:ext cx="1958307" cy="18681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21177615">
            <a:off x="401901" y="5390657"/>
            <a:ext cx="1202220" cy="634947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Чеки, </a:t>
            </a:r>
          </a:p>
          <a:p>
            <a:pPr algn="ctr"/>
            <a:r>
              <a:rPr lang="ru-RU" dirty="0" smtClean="0"/>
              <a:t>квитанции</a:t>
            </a:r>
            <a:endParaRPr lang="ru-RU" dirty="0"/>
          </a:p>
        </p:txBody>
      </p:sp>
      <p:pic>
        <p:nvPicPr>
          <p:cNvPr id="17" name="Изображение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1432" y="4720482"/>
            <a:ext cx="2436206" cy="205126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551432" y="4664617"/>
            <a:ext cx="1082182" cy="634947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Источник </a:t>
            </a:r>
          </a:p>
          <a:p>
            <a:r>
              <a:rPr lang="ru-RU" dirty="0" smtClean="0"/>
              <a:t>дохода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820801" y="4854844"/>
            <a:ext cx="812239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Сумма</a:t>
            </a:r>
            <a:endParaRPr lang="ru-RU" dirty="0"/>
          </a:p>
        </p:txBody>
      </p:sp>
      <p:pic>
        <p:nvPicPr>
          <p:cNvPr id="20" name="Изображение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844" y="4720483"/>
            <a:ext cx="2622232" cy="205126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530844" y="4703032"/>
            <a:ext cx="1383797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Вид расхода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958518" y="4737933"/>
            <a:ext cx="812239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Сумма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2036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5051" y="2507040"/>
            <a:ext cx="3601521" cy="2286019"/>
          </a:xfrm>
        </p:spPr>
        <p:txBody>
          <a:bodyPr/>
          <a:lstStyle/>
          <a:p>
            <a:r>
              <a:rPr lang="ru-RU" dirty="0"/>
              <a:t>Бюджет семьи и </a:t>
            </a:r>
            <a:br>
              <a:rPr lang="ru-RU" dirty="0"/>
            </a:br>
            <a:r>
              <a:rPr lang="ru-RU" dirty="0"/>
              <a:t>бережное потребление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0121" y="1832291"/>
            <a:ext cx="2403495" cy="573391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sz="3200" b="1" dirty="0"/>
              <a:t>ПРАКТИКУМ</a:t>
            </a:r>
          </a:p>
        </p:txBody>
      </p:sp>
    </p:spTree>
    <p:extLst>
      <p:ext uri="{BB962C8B-B14F-4D97-AF65-F5344CB8AC3E}">
        <p14:creationId xmlns:p14="http://schemas.microsoft.com/office/powerpoint/2010/main" xmlns="" val="371545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9" name="Название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latin typeface="+mn-lt"/>
              </a:rPr>
              <a:t>Задание группам: заполнить таблицу и подготовить представление бюджета на 1,5 минуты</a:t>
            </a:r>
            <a:br>
              <a:rPr lang="ru-RU" sz="1600" dirty="0">
                <a:latin typeface="+mn-lt"/>
              </a:rPr>
            </a:br>
            <a:r>
              <a:rPr lang="ru-RU" sz="1600" dirty="0">
                <a:latin typeface="+mn-lt"/>
              </a:rPr>
              <a:t>Карточки для групп с заданиями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922734"/>
              </p:ext>
            </p:extLst>
          </p:nvPr>
        </p:nvGraphicFramePr>
        <p:xfrm>
          <a:off x="576128" y="1805764"/>
          <a:ext cx="7687216" cy="44065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43608"/>
                <a:gridCol w="3843608"/>
              </a:tblGrid>
              <a:tr h="220328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Группа 1. Семья Ивановых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Состав: 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папа, мама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– работают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Сын – 14 лет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Бабушка -80 лет</a:t>
                      </a:r>
                    </a:p>
                    <a:p>
                      <a:endParaRPr lang="ru-RU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Доход семьи: 75 000</a:t>
                      </a:r>
                    </a:p>
                    <a:p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Группа 2. Семья Петровых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Состав: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Мама – работает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Дочь – 8 лет</a:t>
                      </a:r>
                    </a:p>
                    <a:p>
                      <a:endParaRPr lang="ru-RU" sz="16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Доход семьи: 32 000</a:t>
                      </a:r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 marL="78226" marR="78226" marT="41459" marB="41459"/>
                </a:tc>
              </a:tr>
              <a:tr h="2203285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Группа 3. Семья Сидоровых</a:t>
                      </a:r>
                    </a:p>
                    <a:p>
                      <a:r>
                        <a:rPr lang="ru-RU" sz="1600" b="1" dirty="0" smtClean="0"/>
                        <a:t>Состав: </a:t>
                      </a:r>
                    </a:p>
                    <a:p>
                      <a:r>
                        <a:rPr lang="ru-RU" sz="1600" b="1" dirty="0" smtClean="0"/>
                        <a:t>Папа</a:t>
                      </a:r>
                      <a:r>
                        <a:rPr lang="ru-RU" sz="1600" b="1" baseline="0" dirty="0" smtClean="0"/>
                        <a:t> – работает; мама – домохозяйка</a:t>
                      </a:r>
                    </a:p>
                    <a:p>
                      <a:r>
                        <a:rPr lang="ru-RU" sz="1600" b="1" baseline="0" dirty="0" smtClean="0"/>
                        <a:t>Сын – студент, 18 лет</a:t>
                      </a:r>
                    </a:p>
                    <a:p>
                      <a:r>
                        <a:rPr lang="ru-RU" sz="1600" b="1" baseline="0" dirty="0" smtClean="0"/>
                        <a:t>Дочь – школьница, 11 лет</a:t>
                      </a:r>
                    </a:p>
                    <a:p>
                      <a:endParaRPr lang="ru-RU" sz="1600" b="1" baseline="0" dirty="0" smtClean="0"/>
                    </a:p>
                    <a:p>
                      <a:r>
                        <a:rPr lang="ru-RU" sz="1600" b="1" baseline="0" dirty="0" smtClean="0"/>
                        <a:t>Доход семьи: 62 000</a:t>
                      </a:r>
                      <a:endParaRPr lang="ru-RU" sz="1600" b="1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</a:rPr>
                        <a:t>Группа 4. Семья Осиповых.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</a:rPr>
                        <a:t>Состав: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</a:rPr>
                        <a:t>Мама – работает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</a:rPr>
                        <a:t>Сын – 4</a:t>
                      </a:r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</a:rPr>
                        <a:t> года, дошкольник</a:t>
                      </a:r>
                      <a:endParaRPr lang="ru-RU" sz="1600" b="1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</a:rPr>
                        <a:t>Дедушка, бабушка – 62 года, пенсионеры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</a:rPr>
                        <a:t>Доход семьи: 46 000</a:t>
                      </a:r>
                    </a:p>
                    <a:p>
                      <a:endParaRPr lang="ru-RU" sz="1600" dirty="0"/>
                    </a:p>
                  </a:txBody>
                  <a:tcPr marL="78226" marR="78226" marT="41459" marB="4145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0853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9" name="Название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таблицу, исходя из бюджета семьи для каждой группы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5409888"/>
              </p:ext>
            </p:extLst>
          </p:nvPr>
        </p:nvGraphicFramePr>
        <p:xfrm>
          <a:off x="654729" y="2128946"/>
          <a:ext cx="8229600" cy="412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82917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Источник дохода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Сумма дохода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Вид</a:t>
                      </a:r>
                      <a:r>
                        <a:rPr lang="ru-RU" sz="1600" baseline="0" dirty="0" smtClean="0"/>
                        <a:t> расходов по  важности и периодичности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сумма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Источники</a:t>
                      </a:r>
                      <a:r>
                        <a:rPr lang="ru-RU" sz="1600" baseline="0" dirty="0" smtClean="0"/>
                        <a:t> оптимизации/сумма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</a:tr>
              <a:tr h="658417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</a:tr>
              <a:tr h="658417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</a:tr>
              <a:tr h="658417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</a:tr>
              <a:tr h="658417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</a:tr>
              <a:tr h="65841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Общий доход за месяц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Общий расход</a:t>
                      </a:r>
                    </a:p>
                    <a:p>
                      <a:r>
                        <a:rPr lang="ru-RU" sz="1600" dirty="0" smtClean="0"/>
                        <a:t>За месяц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78226" marR="78226" marT="41459" marB="4145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Сумма экономии</a:t>
                      </a:r>
                      <a:endParaRPr lang="ru-RU" sz="1600" dirty="0"/>
                    </a:p>
                  </a:txBody>
                  <a:tcPr marL="78226" marR="78226" marT="41459" marB="4145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339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20" y="1012341"/>
            <a:ext cx="3206454" cy="2549086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96" y="3994951"/>
            <a:ext cx="3076078" cy="2445438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724" y="1012342"/>
            <a:ext cx="3079031" cy="2447786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724" y="3994950"/>
            <a:ext cx="3260100" cy="2591733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3411327" y="3165771"/>
            <a:ext cx="1329397" cy="130152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dirty="0" smtClean="0"/>
              <a:t>15минут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716040" y="830932"/>
            <a:ext cx="3803918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Планируем и оптимизируем бюджет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48555" y="1964987"/>
            <a:ext cx="1016922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Петровы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2019" y="4790542"/>
            <a:ext cx="1040592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Ивановы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44568" y="1783577"/>
            <a:ext cx="1167617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идоровы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65311" y="4812085"/>
            <a:ext cx="1043297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Осиповы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388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20" y="1012341"/>
            <a:ext cx="3206454" cy="2549086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96" y="3994951"/>
            <a:ext cx="3076078" cy="2445438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724" y="1012342"/>
            <a:ext cx="3079031" cy="2447786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724" y="3994950"/>
            <a:ext cx="3260100" cy="2591733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3411327" y="3165771"/>
            <a:ext cx="1329397" cy="130152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dirty="0" smtClean="0"/>
              <a:t>10 минут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716040" y="830932"/>
            <a:ext cx="4875814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Представление и защита бюджета, обсуждение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48555" y="1964987"/>
            <a:ext cx="1016922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Петровы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2019" y="4790542"/>
            <a:ext cx="1040592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Ивановы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44568" y="1783577"/>
            <a:ext cx="1167617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идоровы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65311" y="4812085"/>
            <a:ext cx="1043297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Осиповы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571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357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Бюджет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913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Бюджет-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финансовый план на определенный период времени, включающий смету доходов и расходов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436206" y="977221"/>
            <a:ext cx="1843615" cy="157053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2500" b="1" dirty="0">
                <a:solidFill>
                  <a:schemeClr val="bg2">
                    <a:lumMod val="25000"/>
                  </a:schemeClr>
                </a:solidFill>
              </a:rPr>
              <a:t>Доходы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6304504" y="4763954"/>
            <a:ext cx="1890109" cy="157053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2800" b="1" dirty="0">
                <a:solidFill>
                  <a:srgbClr val="4A452A"/>
                </a:solidFill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202264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у нас Бюджет ?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11054" y="889970"/>
            <a:ext cx="782258" cy="8291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dirty="0">
                <a:solidFill>
                  <a:srgbClr val="4A452A"/>
                </a:solidFill>
              </a:rPr>
              <a:t>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25830" y="889970"/>
            <a:ext cx="782258" cy="8291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dirty="0">
                <a:solidFill>
                  <a:srgbClr val="4A452A"/>
                </a:solidFill>
              </a:rPr>
              <a:t>Р</a:t>
            </a:r>
          </a:p>
        </p:txBody>
      </p:sp>
      <p:sp>
        <p:nvSpPr>
          <p:cNvPr id="8" name="Равно 7"/>
          <p:cNvSpPr/>
          <p:nvPr/>
        </p:nvSpPr>
        <p:spPr>
          <a:xfrm>
            <a:off x="4810498" y="889970"/>
            <a:ext cx="782258" cy="829179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62306" y="4989403"/>
            <a:ext cx="782258" cy="8291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dirty="0">
                <a:solidFill>
                  <a:srgbClr val="4A452A"/>
                </a:solidFill>
              </a:rPr>
              <a:t>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9925" y="4989403"/>
            <a:ext cx="782258" cy="8291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dirty="0">
                <a:solidFill>
                  <a:srgbClr val="4A452A"/>
                </a:solidFill>
              </a:rPr>
              <a:t>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825830" y="4989403"/>
            <a:ext cx="782258" cy="8291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dirty="0">
                <a:solidFill>
                  <a:srgbClr val="4A452A"/>
                </a:solidFill>
              </a:rPr>
              <a:t>Д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37812" y="4962108"/>
            <a:ext cx="782258" cy="8291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dirty="0">
                <a:solidFill>
                  <a:srgbClr val="4A452A"/>
                </a:solidFill>
              </a:rPr>
              <a:t>Р</a:t>
            </a:r>
          </a:p>
        </p:txBody>
      </p:sp>
      <p:sp>
        <p:nvSpPr>
          <p:cNvPr id="14" name="Равнобедренный треугольник 13"/>
          <p:cNvSpPr/>
          <p:nvPr/>
        </p:nvSpPr>
        <p:spPr>
          <a:xfrm rot="5400000">
            <a:off x="6561996" y="5180204"/>
            <a:ext cx="801883" cy="474874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6200000">
            <a:off x="2544110" y="5152908"/>
            <a:ext cx="801883" cy="474874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98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Бюджет</a:t>
            </a:r>
            <a:br>
              <a:rPr lang="ru-RU" dirty="0" smtClean="0"/>
            </a:br>
            <a:r>
              <a:rPr lang="ru-RU" sz="1800" dirty="0"/>
              <a:t>как накопить?</a:t>
            </a:r>
            <a:endParaRPr lang="ru-RU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436206" y="977221"/>
            <a:ext cx="1843615" cy="157053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2500" b="1" dirty="0">
                <a:solidFill>
                  <a:schemeClr val="bg2">
                    <a:lumMod val="25000"/>
                  </a:schemeClr>
                </a:solidFill>
              </a:rPr>
              <a:t>Доходы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6304504" y="4763954"/>
            <a:ext cx="1890109" cy="157053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2800" b="1" dirty="0">
                <a:solidFill>
                  <a:srgbClr val="4A452A"/>
                </a:solidFill>
              </a:rPr>
              <a:t>Расходы</a:t>
            </a:r>
          </a:p>
        </p:txBody>
      </p:sp>
      <p:sp>
        <p:nvSpPr>
          <p:cNvPr id="8" name="Куб 7"/>
          <p:cNvSpPr/>
          <p:nvPr/>
        </p:nvSpPr>
        <p:spPr>
          <a:xfrm>
            <a:off x="7041406" y="2042250"/>
            <a:ext cx="1863911" cy="1526446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dirty="0" smtClean="0"/>
              <a:t>Сбережения</a:t>
            </a:r>
            <a:endParaRPr lang="ru-RU" dirty="0"/>
          </a:p>
        </p:txBody>
      </p:sp>
      <p:sp>
        <p:nvSpPr>
          <p:cNvPr id="9" name="Двойная стрелка влево/вверх 8"/>
          <p:cNvSpPr/>
          <p:nvPr/>
        </p:nvSpPr>
        <p:spPr>
          <a:xfrm rot="13688629">
            <a:off x="4104844" y="1247801"/>
            <a:ext cx="3171231" cy="1885841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верх 9"/>
          <p:cNvSpPr/>
          <p:nvPr/>
        </p:nvSpPr>
        <p:spPr>
          <a:xfrm>
            <a:off x="8177817" y="3350473"/>
            <a:ext cx="727500" cy="1832290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42185" y="698015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2" name="Овал 11"/>
          <p:cNvSpPr/>
          <p:nvPr/>
        </p:nvSpPr>
        <p:spPr>
          <a:xfrm>
            <a:off x="8510257" y="4763954"/>
            <a:ext cx="510286" cy="55492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2500" b="1" dirty="0">
                <a:solidFill>
                  <a:srgbClr val="0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7814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азвание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КАКИЕ БЫВАЮТ ИСТОЧНИКИ ДОХОДОВ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78" y="1714384"/>
            <a:ext cx="3911645" cy="156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1092" y="1680769"/>
            <a:ext cx="4477129" cy="186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515" y="3932998"/>
            <a:ext cx="3907767" cy="200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9531" y="4032093"/>
            <a:ext cx="4777270" cy="186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576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4633"/>
            <a:ext cx="8229600" cy="794081"/>
          </a:xfrm>
        </p:spPr>
        <p:txBody>
          <a:bodyPr/>
          <a:lstStyle/>
          <a:p>
            <a:r>
              <a:rPr lang="ru-RU" dirty="0" smtClean="0"/>
              <a:t>Давайте работать легально 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457201" y="1463567"/>
            <a:ext cx="8232208" cy="463044"/>
          </a:xfrm>
        </p:spPr>
        <p:txBody>
          <a:bodyPr/>
          <a:lstStyle/>
          <a:p>
            <a:r>
              <a:rPr lang="ru-RU" dirty="0"/>
              <a:t>ОБРАЗЕЦ ТРУДОВОГО ДОГОВОРА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845" y="2101583"/>
            <a:ext cx="2654770" cy="409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3615" y="2092130"/>
            <a:ext cx="2694791" cy="414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8405" y="2101583"/>
            <a:ext cx="2678608" cy="41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9387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Давайте работать легально 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454592" y="1430133"/>
            <a:ext cx="8232208" cy="463044"/>
          </a:xfrm>
        </p:spPr>
        <p:txBody>
          <a:bodyPr/>
          <a:lstStyle/>
          <a:p>
            <a:r>
              <a:rPr lang="ru-RU" dirty="0"/>
              <a:t>«БЕЛАЯ ЗАРПЛАТА</a:t>
            </a:r>
            <a:r>
              <a:rPr lang="ru-RU" dirty="0" smtClean="0"/>
              <a:t>»                «Белая» + «Серая»  ЗП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D704CE-4D68-584A-838A-AE5576E77FBD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414" y="1893176"/>
            <a:ext cx="4000291" cy="35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3957" y="1893176"/>
            <a:ext cx="4358085" cy="35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6711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Какие бывают расходы: по важности</a:t>
            </a:r>
          </a:p>
        </p:txBody>
      </p:sp>
      <p:sp>
        <p:nvSpPr>
          <p:cNvPr id="3" name="Рамка 2"/>
          <p:cNvSpPr/>
          <p:nvPr/>
        </p:nvSpPr>
        <p:spPr>
          <a:xfrm>
            <a:off x="2304518" y="1291328"/>
            <a:ext cx="2074067" cy="131779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7275693" y="2460503"/>
            <a:ext cx="1744850" cy="1055425"/>
          </a:xfrm>
          <a:prstGeom prst="fra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278524" y="3515928"/>
            <a:ext cx="1744850" cy="1193621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5588" y="1452020"/>
            <a:ext cx="1635368" cy="634947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Обязательные,</a:t>
            </a:r>
          </a:p>
          <a:p>
            <a:r>
              <a:rPr lang="ru-RU" dirty="0" smtClean="0"/>
              <a:t>необходимые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1522" y="3772921"/>
            <a:ext cx="1512401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Желательные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54293" y="2857034"/>
            <a:ext cx="958876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Лишние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159927" y="876739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0" name="Овал 9"/>
          <p:cNvSpPr/>
          <p:nvPr/>
        </p:nvSpPr>
        <p:spPr>
          <a:xfrm>
            <a:off x="1703329" y="2943742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1" name="Овал 10"/>
          <p:cNvSpPr/>
          <p:nvPr/>
        </p:nvSpPr>
        <p:spPr>
          <a:xfrm>
            <a:off x="8361742" y="2027855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2" name="Рамка 11"/>
          <p:cNvSpPr/>
          <p:nvPr/>
        </p:nvSpPr>
        <p:spPr>
          <a:xfrm>
            <a:off x="6403267" y="4709549"/>
            <a:ext cx="1744850" cy="1055425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8337" y="5071155"/>
            <a:ext cx="1168406" cy="357948"/>
          </a:xfrm>
          <a:prstGeom prst="rect">
            <a:avLst/>
          </a:prstGeom>
          <a:noFill/>
        </p:spPr>
        <p:txBody>
          <a:bodyPr wrap="none" lIns="80165" tIns="40083" rIns="80165" bIns="40083" rtlCol="0">
            <a:spAutoFit/>
          </a:bodyPr>
          <a:lstStyle/>
          <a:p>
            <a:r>
              <a:rPr lang="ru-RU" dirty="0" smtClean="0"/>
              <a:t>Статусные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833047" y="4241976"/>
            <a:ext cx="782258" cy="8291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1369709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315</Words>
  <Application>Microsoft Office PowerPoint</Application>
  <PresentationFormat>Экран (4:3)</PresentationFormat>
  <Paragraphs>120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Бюджет семьи и  бережное потребление</vt:lpstr>
      <vt:lpstr>Бюджет</vt:lpstr>
      <vt:lpstr>Бюджет- финансовый план на определенный период времени, включающий смету доходов и расходов</vt:lpstr>
      <vt:lpstr>Какой у нас Бюджет ?</vt:lpstr>
      <vt:lpstr>Бюджет как накопить?</vt:lpstr>
      <vt:lpstr>КАКИЕ БЫВАЮТ ИСТОЧНИКИ ДОХОДОВ</vt:lpstr>
      <vt:lpstr>Давайте работать легально !</vt:lpstr>
      <vt:lpstr>Давайте работать легально !</vt:lpstr>
      <vt:lpstr>Какие бывают расходы: по важности</vt:lpstr>
      <vt:lpstr>Какие бывают расходы: по периодичности</vt:lpstr>
      <vt:lpstr>Ч    как        спланировать и оптимизировать  семейный бюджет </vt:lpstr>
      <vt:lpstr>ЧТО ТАКОЕ СЕМЕЙНЫЙ БЮДЖЕТ И КАК ЕГО ПОСТРОИТЬ: чего не хватает в Таблице?</vt:lpstr>
      <vt:lpstr>КАК ОПТИМИЗИРОВАТЬ СЕМЕЙНЫЙ БЮДЖЕТ</vt:lpstr>
      <vt:lpstr>Бюджет семьи и  бережное потребление</vt:lpstr>
      <vt:lpstr>Задание группам: заполнить таблицу и подготовить представление бюджета на 1,5 минуты Карточки для групп с заданиями</vt:lpstr>
      <vt:lpstr>Заполните таблицу, исходя из бюджета семьи для каждой группы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семьи и  бережное потребление</dc:title>
  <dc:creator>Ksenia Prasolova</dc:creator>
  <cp:lastModifiedBy>Павел</cp:lastModifiedBy>
  <cp:revision>2</cp:revision>
  <dcterms:created xsi:type="dcterms:W3CDTF">2017-02-13T14:30:17Z</dcterms:created>
  <dcterms:modified xsi:type="dcterms:W3CDTF">2017-02-14T12:24:42Z</dcterms:modified>
</cp:coreProperties>
</file>