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69" r:id="rId4"/>
    <p:sldId id="266" r:id="rId5"/>
    <p:sldId id="262" r:id="rId6"/>
    <p:sldId id="259" r:id="rId7"/>
    <p:sldId id="264" r:id="rId8"/>
    <p:sldId id="267" r:id="rId9"/>
    <p:sldId id="261" r:id="rId10"/>
    <p:sldId id="260" r:id="rId11"/>
    <p:sldId id="294" r:id="rId12"/>
    <p:sldId id="296" r:id="rId13"/>
    <p:sldId id="297" r:id="rId14"/>
    <p:sldId id="298" r:id="rId15"/>
    <p:sldId id="299" r:id="rId16"/>
    <p:sldId id="300" r:id="rId17"/>
    <p:sldId id="301" r:id="rId18"/>
    <p:sldId id="306" r:id="rId19"/>
    <p:sldId id="311" r:id="rId20"/>
    <p:sldId id="316" r:id="rId21"/>
    <p:sldId id="313" r:id="rId22"/>
    <p:sldId id="317" r:id="rId23"/>
    <p:sldId id="302" r:id="rId24"/>
    <p:sldId id="305" r:id="rId25"/>
    <p:sldId id="304" r:id="rId26"/>
    <p:sldId id="303" r:id="rId27"/>
    <p:sldId id="307" r:id="rId28"/>
    <p:sldId id="308" r:id="rId29"/>
    <p:sldId id="282" r:id="rId30"/>
    <p:sldId id="315" r:id="rId31"/>
    <p:sldId id="265" r:id="rId32"/>
    <p:sldId id="292" r:id="rId33"/>
    <p:sldId id="275" r:id="rId34"/>
    <p:sldId id="274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22" autoAdjust="0"/>
    <p:restoredTop sz="94660"/>
  </p:normalViewPr>
  <p:slideViewPr>
    <p:cSldViewPr>
      <p:cViewPr varScale="1">
        <p:scale>
          <a:sx n="110" d="100"/>
          <a:sy n="110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60F1-51BC-4370-B7BA-626102C7D63A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6634-7186-4988-8694-2F7E00935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F096-4ABF-4D46-844D-B5CC75EF31E2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40FA0-2DF1-4466-B9B8-9A8408A96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663-A2C3-4E70-907C-5EBE08D7B1FF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767A-3236-45A7-9C4E-DF0FFD810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C1BC-7D87-4DAD-9D30-4F61E84F7BAC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0AEC-BA56-4903-95DD-B54819C78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C732-694B-4852-82F8-0E341F0361E8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7F12-DC13-4606-AEF9-63E2F4E1E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A8C5-7386-4233-B30D-CFA06038984E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B967-D233-4353-AE6B-5A764C810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F1EC-1E76-40E4-8105-FDE5A0AFD9B3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829B-D140-4EBB-82F4-62B284CA3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775C-3402-4549-8EF0-1D1CE2A131B7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65F8-4EE9-4EB5-A635-F3A480E85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B01E-FDC6-4B41-A132-704B95F622F6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53D4-1655-4896-AFEA-318E0627A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F42F-8D00-4DA1-B5E4-B6DBF1FE9FE7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56A3-EF6F-4DB7-B722-00EF88D70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CA2D-4C6E-4EBB-A64D-ECFD1C249B7A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ED1570-92B8-40A6-9173-7681E0D7B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A406C3-9EBC-4D5B-B1E0-36BF31997CC6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92AEEB-35B3-4375-A5CB-69EFBD5F553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11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222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33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lcogolizm.com/alkogoliz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4444.xls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357166"/>
            <a:ext cx="8572560" cy="164307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</a:rPr>
              <a:t>Роль семейного общения</a:t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</a:rPr>
              <a:t>в профилактике </a:t>
            </a:r>
            <a:r>
              <a:rPr lang="ru-RU" sz="36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девиантного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</a:rPr>
              <a:t> поведения и негативных привычек у детей.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14546" y="2071678"/>
            <a:ext cx="4786346" cy="107157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Подготовил: педагог – психолог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Сергеенко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Т.И.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214686"/>
            <a:ext cx="53265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603250"/>
            <a:ext cx="9144000" cy="1660525"/>
          </a:xfrm>
        </p:spPr>
        <p:txBody>
          <a:bodyPr anchor="b"/>
          <a:lstStyle/>
          <a:p>
            <a:pPr algn="ctr"/>
            <a:r>
              <a:rPr lang="ru-RU" sz="3700" dirty="0">
                <a:solidFill>
                  <a:schemeClr val="tx1"/>
                </a:solidFill>
              </a:rPr>
              <a:t>Детей никогда нельзя обижать…</a:t>
            </a:r>
          </a:p>
        </p:txBody>
      </p:sp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196975"/>
            <a:ext cx="4572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2" y="474663"/>
            <a:ext cx="8675687" cy="942975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>
                <a:latin typeface="Times New Roman" pitchFamily="18" charset="0"/>
              </a:rPr>
              <a:t>Девиантное</a:t>
            </a:r>
            <a:r>
              <a:rPr lang="ru-RU" sz="4000" dirty="0">
                <a:latin typeface="Times New Roman" pitchFamily="18" charset="0"/>
              </a:rPr>
              <a:t> поведение подростков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b="1" dirty="0"/>
              <a:t>Девиация </a:t>
            </a:r>
            <a:r>
              <a:rPr lang="ru-RU" dirty="0"/>
              <a:t>(</a:t>
            </a:r>
            <a:r>
              <a:rPr lang="ru-RU" b="1" i="1" dirty="0"/>
              <a:t>от лат. </a:t>
            </a:r>
            <a:r>
              <a:rPr lang="en-US" b="1" i="1" dirty="0" err="1"/>
              <a:t>deviatio</a:t>
            </a:r>
            <a:r>
              <a:rPr lang="en-US" b="1" i="1" dirty="0"/>
              <a:t> </a:t>
            </a:r>
            <a:r>
              <a:rPr lang="ru-RU" b="1" i="1" dirty="0"/>
              <a:t>– отклонение  в поведении </a:t>
            </a:r>
            <a:r>
              <a:rPr lang="ru-RU" dirty="0"/>
              <a:t>) поведение, которое не согласуется  с нормами, не соответствует тому, что ждет от человека общество.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3385874" cy="25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1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857628"/>
            <a:ext cx="35147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333375"/>
            <a:ext cx="7543800" cy="511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ричины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156" name="Прямоугольник 10"/>
          <p:cNvSpPr>
            <a:spLocks noGrp="1" noChangeArrowheads="1"/>
          </p:cNvSpPr>
          <p:nvPr>
            <p:ph idx="1"/>
          </p:nvPr>
        </p:nvSpPr>
        <p:spPr>
          <a:xfrm>
            <a:off x="285720" y="1052513"/>
            <a:ext cx="8412193" cy="5059362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ru-RU" sz="2600" b="1" u="sng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600" b="1" u="sng" dirty="0" smtClean="0"/>
              <a:t>биологические</a:t>
            </a:r>
            <a:endParaRPr lang="ru-RU" sz="2600" b="1" u="sng" dirty="0"/>
          </a:p>
        </p:txBody>
      </p:sp>
      <p:sp>
        <p:nvSpPr>
          <p:cNvPr id="49157" name="Прямоугольник 12"/>
          <p:cNvSpPr>
            <a:spLocks noChangeArrowheads="1"/>
          </p:cNvSpPr>
          <p:nvPr/>
        </p:nvSpPr>
        <p:spPr bwMode="auto">
          <a:xfrm>
            <a:off x="3203575" y="1628775"/>
            <a:ext cx="2071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социальные</a:t>
            </a:r>
            <a:endParaRPr lang="ru-RU" sz="2400" b="1" dirty="0"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9158" name="Прямоугольник 13"/>
          <p:cNvSpPr>
            <a:spLocks noChangeArrowheads="1"/>
          </p:cNvSpPr>
          <p:nvPr/>
        </p:nvSpPr>
        <p:spPr bwMode="auto">
          <a:xfrm>
            <a:off x="5867400" y="1412875"/>
            <a:ext cx="2805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психологические</a:t>
            </a:r>
            <a:endParaRPr lang="ru-RU" sz="2400" b="1" dirty="0">
              <a:latin typeface="Calibri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843213" y="2276475"/>
            <a:ext cx="30241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</a:rPr>
              <a:t>неблагоприятное семейное воспитание;</a:t>
            </a:r>
          </a:p>
          <a:p>
            <a:r>
              <a:rPr lang="ru-RU" b="1" dirty="0">
                <a:latin typeface="Times New Roman" pitchFamily="18" charset="0"/>
              </a:rPr>
              <a:t>неблагополучный характер межличностных отношений со сверстниками и взрослыми;</a:t>
            </a:r>
          </a:p>
          <a:p>
            <a:r>
              <a:rPr lang="ru-RU" b="1" dirty="0">
                <a:latin typeface="Times New Roman" pitchFamily="18" charset="0"/>
              </a:rPr>
              <a:t>общие неблагоприятные условия </a:t>
            </a:r>
            <a:r>
              <a:rPr lang="ru-RU" b="1" dirty="0" err="1">
                <a:latin typeface="Times New Roman" pitchFamily="18" charset="0"/>
              </a:rPr>
              <a:t>социокультурного</a:t>
            </a:r>
            <a:r>
              <a:rPr lang="ru-RU" b="1" dirty="0">
                <a:latin typeface="Times New Roman" pitchFamily="18" charset="0"/>
              </a:rPr>
              <a:t> развития общества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6084888" y="2133600"/>
            <a:ext cx="27368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</a:rPr>
              <a:t>особенности эмоционально-волевой и мотивационной сферы, особенности самосознания, темперамента, характера, создающие предпосылки для формирования отклонений в поведении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250825" y="2276475"/>
            <a:ext cx="237648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</a:rPr>
              <a:t>наследственные, врожденные, и приобретенные заболевания различного рода, провоцирующие девиации</a:t>
            </a:r>
          </a:p>
          <a:p>
            <a:pPr>
              <a:spcBef>
                <a:spcPct val="50000"/>
              </a:spcBef>
            </a:pPr>
            <a:endParaRPr lang="ru-RU" b="1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p:transition advTm="14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7" grpId="0"/>
      <p:bldP spid="49160" grpId="0"/>
      <p:bldP spid="49161" grpId="0"/>
      <p:bldP spid="491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333375"/>
            <a:ext cx="8510587" cy="514350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solidFill>
                  <a:schemeClr val="tx1"/>
                </a:solidFill>
                <a:latin typeface="Times New Roman" pitchFamily="18" charset="0"/>
              </a:rPr>
              <a:t>Основные формы девиантного поведения подростка</a:t>
            </a:r>
          </a:p>
        </p:txBody>
      </p:sp>
      <p:sp>
        <p:nvSpPr>
          <p:cNvPr id="6" name="Прямоугольник 5"/>
          <p:cNvSpPr>
            <a:spLocks noGrp="1" noChangeArrowheads="1"/>
          </p:cNvSpPr>
          <p:nvPr>
            <p:ph idx="1"/>
          </p:nvPr>
        </p:nvSpPr>
        <p:spPr>
          <a:xfrm>
            <a:off x="6372225" y="1268413"/>
            <a:ext cx="2520950" cy="504825"/>
          </a:xfrm>
          <a:solidFill>
            <a:srgbClr val="800080"/>
          </a:solidFill>
          <a:ln algn="ctr">
            <a:solidFill>
              <a:schemeClr val="tx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sz="1900" b="1" dirty="0"/>
              <a:t>нежелание учиться</a:t>
            </a: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143240" y="1285860"/>
            <a:ext cx="2857500" cy="487362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Calibri" pitchFamily="34" charset="0"/>
              </a:rPr>
              <a:t>попрошайничество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1196975"/>
            <a:ext cx="2641600" cy="4286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бродяжничество</a:t>
            </a: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288" y="2060575"/>
            <a:ext cx="2571750" cy="571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употребление спиртных напитков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12" y="2071678"/>
            <a:ext cx="2500312" cy="55721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употребление наркотиков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2997200"/>
            <a:ext cx="2500313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тунеядство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00788" y="5445125"/>
            <a:ext cx="2644775" cy="7921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пребывание на учете в КДН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132138" y="2924175"/>
            <a:ext cx="257175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суицидальное поведение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76600" y="5661025"/>
            <a:ext cx="2714625" cy="9144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участие в криминальных группах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388" y="5516563"/>
            <a:ext cx="2500312" cy="71437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приводы в милицию</a:t>
            </a:r>
          </a:p>
        </p:txBody>
      </p:sp>
      <p:sp>
        <p:nvSpPr>
          <p:cNvPr id="12" name="Овал 11"/>
          <p:cNvSpPr>
            <a:spLocks noChangeArrowheads="1"/>
          </p:cNvSpPr>
          <p:nvPr/>
        </p:nvSpPr>
        <p:spPr bwMode="auto">
          <a:xfrm>
            <a:off x="2987675" y="1916113"/>
            <a:ext cx="2843213" cy="792162"/>
          </a:xfrm>
          <a:prstGeom prst="ellipse">
            <a:avLst/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b="1" dirty="0">
                <a:latin typeface="Calibri" pitchFamily="34" charset="0"/>
              </a:rPr>
              <a:t>курение</a:t>
            </a:r>
          </a:p>
        </p:txBody>
      </p:sp>
      <p:sp>
        <p:nvSpPr>
          <p:cNvPr id="14" name="Овал 13"/>
          <p:cNvSpPr/>
          <p:nvPr/>
        </p:nvSpPr>
        <p:spPr>
          <a:xfrm>
            <a:off x="3203575" y="4221163"/>
            <a:ext cx="2574925" cy="914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жестокость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00788" y="2997200"/>
            <a:ext cx="2357437" cy="77152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токсикомания</a:t>
            </a:r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6588125" y="4149725"/>
            <a:ext cx="2051050" cy="935038"/>
          </a:xfrm>
          <a:prstGeom prst="ellipse">
            <a:avLst/>
          </a:prstGeom>
          <a:solidFill>
            <a:srgbClr val="00FF00"/>
          </a:solidFill>
          <a:ln w="9525" algn="ctr">
            <a:solidFill>
              <a:srgbClr val="46AAC5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dk1"/>
                </a:solidFill>
                <a:latin typeface="+mn-lt"/>
                <a:cs typeface="+mn-cs"/>
              </a:rPr>
              <a:t>вандализм</a:t>
            </a:r>
            <a:endParaRPr lang="ru-RU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8313" y="4292600"/>
            <a:ext cx="2000250" cy="714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повышенная агрессия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26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6" grpId="0" build="p" animBg="1"/>
      <p:bldP spid="4" grpId="0" animBg="1"/>
      <p:bldP spid="3" grpId="0" animBg="1"/>
      <p:bldP spid="8" grpId="0" animBg="1"/>
      <p:bldP spid="7" grpId="0" animBg="1"/>
      <p:bldP spid="5" grpId="0" animBg="1"/>
      <p:bldP spid="21" grpId="0" animBg="1"/>
      <p:bldP spid="18" grpId="0" animBg="1"/>
      <p:bldP spid="17" grpId="0" animBg="1"/>
      <p:bldP spid="20" grpId="0" animBg="1"/>
      <p:bldP spid="12" grpId="0" animBg="1"/>
      <p:bldP spid="14" grpId="0" animBg="1"/>
      <p:bldP spid="9" grpId="0" animBg="1"/>
      <p:bldP spid="15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57225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</a:rPr>
              <a:t>Причины побегов</a:t>
            </a:r>
            <a:r>
              <a:rPr lang="ru-RU" sz="4000" dirty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51204" name="Диаграмма 2"/>
          <p:cNvGraphicFramePr>
            <a:graphicFrameLocks/>
          </p:cNvGraphicFramePr>
          <p:nvPr>
            <p:ph idx="1"/>
          </p:nvPr>
        </p:nvGraphicFramePr>
        <p:xfrm>
          <a:off x="1212850" y="2047875"/>
          <a:ext cx="6718300" cy="4164013"/>
        </p:xfrm>
        <a:graphic>
          <a:graphicData uri="http://schemas.openxmlformats.org/presentationml/2006/ole">
            <p:oleObj spid="_x0000_s51204" r:id="rId4" imgW="6718374" imgH="4163929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7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1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OleChart spid="512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7543800" cy="6524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</a:rPr>
              <a:t>Нежелание учиться</a:t>
            </a:r>
          </a:p>
        </p:txBody>
      </p:sp>
      <p:graphicFrame>
        <p:nvGraphicFramePr>
          <p:cNvPr id="53252" name="Диаграмма 4"/>
          <p:cNvGraphicFramePr>
            <a:graphicFrameLocks/>
          </p:cNvGraphicFramePr>
          <p:nvPr>
            <p:ph idx="1"/>
          </p:nvPr>
        </p:nvGraphicFramePr>
        <p:xfrm>
          <a:off x="1474788" y="2047875"/>
          <a:ext cx="6194425" cy="4164013"/>
        </p:xfrm>
        <a:graphic>
          <a:graphicData uri="http://schemas.openxmlformats.org/presentationml/2006/ole">
            <p:oleObj spid="_x0000_s53252" r:id="rId4" imgW="6194073" imgH="4163929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9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3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OleChart spid="532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510588" cy="792163"/>
          </a:xfrm>
        </p:spPr>
        <p:txBody>
          <a:bodyPr>
            <a:normAutofit/>
          </a:bodyPr>
          <a:lstStyle/>
          <a:p>
            <a:r>
              <a:rPr lang="ru-RU" sz="3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 в криминальных группировках</a:t>
            </a:r>
          </a:p>
        </p:txBody>
      </p:sp>
      <p:sp>
        <p:nvSpPr>
          <p:cNvPr id="55300" name="Прямоугольник 2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770437"/>
          </a:xfrm>
          <a:noFill/>
          <a:ln/>
        </p:spPr>
        <p:txBody>
          <a:bodyPr/>
          <a:lstStyle/>
          <a:p>
            <a:r>
              <a:rPr lang="ru-RU" dirty="0">
                <a:latin typeface="Times New Roman" pitchFamily="18" charset="0"/>
              </a:rPr>
              <a:t>объект подражания  - «отрицательный» герой ( реальный человек);</a:t>
            </a:r>
          </a:p>
          <a:p>
            <a:r>
              <a:rPr lang="ru-RU" dirty="0">
                <a:latin typeface="Times New Roman" pitchFamily="18" charset="0"/>
              </a:rPr>
              <a:t>льстит внимание взрослого человека;</a:t>
            </a:r>
          </a:p>
          <a:p>
            <a:r>
              <a:rPr lang="ru-RU" dirty="0">
                <a:latin typeface="Times New Roman" pitchFamily="18" charset="0"/>
              </a:rPr>
              <a:t>группа формируется из мальчиков;</a:t>
            </a:r>
          </a:p>
          <a:p>
            <a:r>
              <a:rPr lang="ru-RU" dirty="0">
                <a:latin typeface="Times New Roman" pitchFamily="18" charset="0"/>
              </a:rPr>
              <a:t>привлекает  «настоящая  взрослая» жизнь;</a:t>
            </a:r>
          </a:p>
          <a:p>
            <a:r>
              <a:rPr lang="ru-RU" dirty="0">
                <a:latin typeface="Times New Roman" pitchFamily="18" charset="0"/>
              </a:rPr>
              <a:t>пьянство, воровство;</a:t>
            </a:r>
          </a:p>
          <a:p>
            <a:r>
              <a:rPr lang="ru-RU" dirty="0">
                <a:latin typeface="Times New Roman" pitchFamily="18" charset="0"/>
              </a:rPr>
              <a:t>могут привлекаться и девочки;</a:t>
            </a:r>
          </a:p>
        </p:txBody>
      </p:sp>
    </p:spTree>
    <p:custDataLst>
      <p:tags r:id="rId1"/>
    </p:custDataLst>
  </p:cSld>
  <p:clrMapOvr>
    <a:masterClrMapping/>
  </p:clrMapOvr>
  <p:transition advTm="170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260350"/>
            <a:ext cx="7543800" cy="581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агрессии</a:t>
            </a:r>
          </a:p>
        </p:txBody>
      </p:sp>
      <p:graphicFrame>
        <p:nvGraphicFramePr>
          <p:cNvPr id="56324" name="Диаграмма 3"/>
          <p:cNvGraphicFramePr>
            <a:graphicFrameLocks/>
          </p:cNvGraphicFramePr>
          <p:nvPr>
            <p:ph idx="1"/>
          </p:nvPr>
        </p:nvGraphicFramePr>
        <p:xfrm>
          <a:off x="611188" y="1049338"/>
          <a:ext cx="7273925" cy="4889500"/>
        </p:xfrm>
        <a:graphic>
          <a:graphicData uri="http://schemas.openxmlformats.org/presentationml/2006/ole">
            <p:oleObj spid="_x0000_s56324" r:id="rId4" imgW="6194073" imgH="4163929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6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63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OleChart spid="563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9900" y="1773238"/>
            <a:ext cx="8228013" cy="9890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000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3000" dirty="0">
                <a:solidFill>
                  <a:srgbClr val="FFFF00"/>
                </a:solidFill>
                <a:latin typeface="Times New Roman" pitchFamily="18" charset="0"/>
              </a:rPr>
            </a:br>
            <a:endParaRPr lang="ru-RU" sz="3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84212" y="142852"/>
            <a:ext cx="82455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</a:rPr>
              <a:t>Употребление алкоголя, наркотиков, курительных смесей</a:t>
            </a:r>
          </a:p>
        </p:txBody>
      </p:sp>
      <p:pic>
        <p:nvPicPr>
          <p:cNvPr id="63493" name="Рисунок 19" descr="http://alcoholizmv1.ru/articles/wp-content/uploads/2015/10/20130360-statistika-alkogolizm-detskiy-v-u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357298"/>
            <a:ext cx="64087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34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510588" cy="9366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</a:rPr>
              <a:t>Статистика употребления алкоголя среди молодежи в России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196975"/>
            <a:ext cx="5832475" cy="532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hlinkClick r:id="rId3"/>
              </a:rPr>
              <a:t>Алкоголизм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среди молодежи становится все более распространенным. Совсем юные ребята пробуют спиртные напитки и приобретают зависимость от них. </a:t>
            </a:r>
            <a:r>
              <a:rPr lang="ru-RU" sz="2800" b="1" dirty="0">
                <a:latin typeface="Times New Roman" pitchFamily="18" charset="0"/>
              </a:rPr>
              <a:t>Статистика неутешительна – 62 % подростков употребляют алкоголь. </a:t>
            </a:r>
            <a:r>
              <a:rPr lang="ru-RU" sz="2800" dirty="0">
                <a:latin typeface="Times New Roman" pitchFamily="18" charset="0"/>
              </a:rPr>
              <a:t>Выпить баночку </a:t>
            </a:r>
            <a:r>
              <a:rPr lang="ru-RU" sz="2800" dirty="0" smtClean="0">
                <a:latin typeface="Times New Roman" pitchFamily="18" charset="0"/>
              </a:rPr>
              <a:t>слабоалкогольных напитков </a:t>
            </a:r>
            <a:r>
              <a:rPr lang="ru-RU" sz="2800" dirty="0">
                <a:latin typeface="Times New Roman" pitchFamily="18" charset="0"/>
              </a:rPr>
              <a:t>после школы для многих становится нормой.</a:t>
            </a:r>
          </a:p>
        </p:txBody>
      </p:sp>
      <p:pic>
        <p:nvPicPr>
          <p:cNvPr id="5" name="Рисунок 60" descr="детский алкоголиз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928802"/>
            <a:ext cx="322645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773238"/>
            <a:ext cx="5762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786842" cy="150653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- ведущий фактор развития личности ребенка, от которого во многом зависит дальнейшая судьба человека.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Tm="10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1140" name="Рисунок 63" descr="http://rpp.nashaucheba.ru/pars_docs/refs/52/51253/img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8569325" cy="5688012"/>
          </a:xfrm>
          <a:noFill/>
          <a:ln/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5622925"/>
            <a:ext cx="9072563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000" dirty="0">
              <a:latin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</a:rPr>
              <a:t>53% </a:t>
            </a:r>
            <a:r>
              <a:rPr lang="ru-RU" sz="2400" dirty="0" err="1">
                <a:latin typeface="Times New Roman" pitchFamily="18" charset="0"/>
              </a:rPr>
              <a:t>алкозависимых</a:t>
            </a:r>
            <a:r>
              <a:rPr lang="ru-RU" sz="2400" dirty="0">
                <a:latin typeface="Times New Roman" pitchFamily="18" charset="0"/>
              </a:rPr>
              <a:t> детей – не получают должное внимание </a:t>
            </a:r>
            <a:r>
              <a:rPr lang="ru-RU" sz="2400" dirty="0" smtClean="0">
                <a:latin typeface="Times New Roman" pitchFamily="18" charset="0"/>
              </a:rPr>
              <a:t>и</a:t>
            </a:r>
          </a:p>
          <a:p>
            <a:pPr algn="ctr"/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уход от своих родителей</a:t>
            </a:r>
            <a:r>
              <a:rPr lang="ru-RU" sz="2400" dirty="0"/>
              <a:t>.</a:t>
            </a:r>
          </a:p>
          <a:p>
            <a:pPr algn="ctr" eaLnBrk="0" hangingPunct="0"/>
            <a:endParaRPr lang="ru-RU" dirty="0"/>
          </a:p>
        </p:txBody>
      </p:sp>
    </p:spTree>
  </p:cSld>
  <p:clrMapOvr>
    <a:masterClrMapping/>
  </p:clrMapOvr>
  <p:transition advTm="3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Статистика употребления алкоголя среди молодежи в России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</a:rPr>
              <a:t>Родители приобщают детей к алкоголю в возрасте до 10 лет в 60% случаев.</a:t>
            </a:r>
            <a:br>
              <a:rPr lang="ru-RU" sz="2800" dirty="0">
                <a:latin typeface="Times New Roman" pitchFamily="18" charset="0"/>
              </a:rPr>
            </a:br>
            <a:r>
              <a:rPr lang="ru-RU" sz="2800" dirty="0">
                <a:latin typeface="Times New Roman" pitchFamily="18" charset="0"/>
              </a:rPr>
              <a:t>Подростки, систематически потребляющие алкоголь учатся неудовлетворительно (77%), удовлетворительно (22%) и хорошо (1%).</a:t>
            </a:r>
            <a:br>
              <a:rPr lang="ru-RU" sz="2800" dirty="0">
                <a:latin typeface="Times New Roman" pitchFamily="18" charset="0"/>
              </a:rPr>
            </a:br>
            <a:r>
              <a:rPr lang="ru-RU" sz="2800" dirty="0">
                <a:latin typeface="Times New Roman" pitchFamily="18" charset="0"/>
              </a:rPr>
              <a:t>Подростки, принимающие алкоголь, редко читают или вовсе не читают, и это при том, что пик развития эрудированности приходит на старшие классы.</a:t>
            </a:r>
          </a:p>
        </p:txBody>
      </p:sp>
    </p:spTree>
    <p:custDataLst>
      <p:tags r:id="rId1"/>
    </p:custDataLst>
  </p:cSld>
  <p:clrMapOvr>
    <a:masterClrMapping/>
  </p:clrMapOvr>
  <p:transition advTm="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Рисунок 31" descr="http://mysky.frant.me/files/images/da/fe/0d490b7d92bce9e94449425085dd72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88913"/>
            <a:ext cx="5897562" cy="4422775"/>
          </a:xfrm>
          <a:noFill/>
          <a:ln/>
        </p:spPr>
      </p:pic>
      <p:pic>
        <p:nvPicPr>
          <p:cNvPr id="4" name="Рисунок 34" descr="http://st.volga.news/image/w675/220fbd34-2e53-41b9-b7a2-01501a592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000240"/>
            <a:ext cx="298767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3"/>
            <a:ext cx="7543800" cy="652462"/>
          </a:xfrm>
        </p:spPr>
        <p:txBody>
          <a:bodyPr/>
          <a:lstStyle/>
          <a:p>
            <a:pPr algn="ctr"/>
            <a:r>
              <a:rPr lang="ru-RU" sz="3700" dirty="0">
                <a:latin typeface="Times New Roman" pitchFamily="18" charset="0"/>
              </a:rPr>
              <a:t>Суицидальное поведение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149850"/>
          </a:xfrm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000" i="1" dirty="0">
                <a:latin typeface="Times New Roman" pitchFamily="18" charset="0"/>
              </a:rPr>
              <a:t>Каждый год кончают жизнь самоубийством </a:t>
            </a:r>
          </a:p>
          <a:p>
            <a:pPr>
              <a:buFont typeface="Wingdings" pitchFamily="2" charset="2"/>
              <a:buNone/>
            </a:pPr>
            <a:r>
              <a:rPr lang="ru-RU" sz="3000" i="1" dirty="0">
                <a:latin typeface="Times New Roman" pitchFamily="18" charset="0"/>
              </a:rPr>
              <a:t> </a:t>
            </a:r>
            <a:r>
              <a:rPr lang="ru-RU" sz="3000" b="1" i="1" dirty="0">
                <a:latin typeface="Times New Roman" pitchFamily="18" charset="0"/>
              </a:rPr>
              <a:t>1 000 000</a:t>
            </a:r>
            <a:r>
              <a:rPr lang="ru-RU" sz="3000" i="1" dirty="0">
                <a:latin typeface="Times New Roman" pitchFamily="18" charset="0"/>
              </a:rPr>
              <a:t> человек. Среди них:</a:t>
            </a:r>
            <a:endParaRPr lang="ru-RU" sz="30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3000" dirty="0">
                <a:latin typeface="Times New Roman" pitchFamily="18" charset="0"/>
              </a:rPr>
              <a:t>- 280 тысяч китайцев,</a:t>
            </a:r>
          </a:p>
          <a:p>
            <a:pPr>
              <a:buFont typeface="Wingdings" pitchFamily="2" charset="2"/>
              <a:buNone/>
            </a:pPr>
            <a:r>
              <a:rPr lang="ru-RU" sz="3000" dirty="0">
                <a:latin typeface="Times New Roman" pitchFamily="18" charset="0"/>
              </a:rPr>
              <a:t>- 30 тысяч американцев,</a:t>
            </a:r>
          </a:p>
          <a:p>
            <a:pPr>
              <a:buFont typeface="Wingdings" pitchFamily="2" charset="2"/>
              <a:buNone/>
            </a:pPr>
            <a:r>
              <a:rPr lang="ru-RU" sz="3000" dirty="0">
                <a:latin typeface="Times New Roman" pitchFamily="18" charset="0"/>
              </a:rPr>
              <a:t>- 25 тысяч японцев,</a:t>
            </a:r>
          </a:p>
          <a:p>
            <a:pPr>
              <a:buFont typeface="Wingdings" pitchFamily="2" charset="2"/>
              <a:buNone/>
            </a:pPr>
            <a:r>
              <a:rPr lang="ru-RU" sz="3000" dirty="0">
                <a:latin typeface="Times New Roman" pitchFamily="18" charset="0"/>
              </a:rPr>
              <a:t>- 20 тысяч французов,</a:t>
            </a:r>
          </a:p>
          <a:p>
            <a:pPr>
              <a:buFont typeface="Wingdings" pitchFamily="2" charset="2"/>
              <a:buNone/>
            </a:pPr>
            <a:r>
              <a:rPr lang="ru-RU" sz="3000" dirty="0">
                <a:latin typeface="Times New Roman" pitchFamily="18" charset="0"/>
              </a:rPr>
              <a:t>- 50 тысяч русских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395288" y="4797425"/>
            <a:ext cx="8229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</a:rPr>
              <a:t>От самоубийства ежегодно погибает около 2800 детей и подростков в возрасте от 5 до 19 лет</a:t>
            </a:r>
          </a:p>
        </p:txBody>
      </p:sp>
    </p:spTree>
    <p:custDataLst>
      <p:tags r:id="rId1"/>
    </p:custDataLst>
  </p:cSld>
  <p:clrMapOvr>
    <a:masterClrMapping/>
  </p:clrMapOvr>
  <p:transition advTm="14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7158" y="642918"/>
            <a:ext cx="8424863" cy="521497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endParaRPr lang="ru-RU" sz="3000" b="1" i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ru-RU" sz="3000" b="1" i="1" dirty="0" smtClean="0">
                <a:latin typeface="Times New Roman" pitchFamily="18" charset="0"/>
              </a:rPr>
              <a:t>Суицид</a:t>
            </a:r>
            <a:r>
              <a:rPr lang="ru-RU" sz="3000" b="1" dirty="0">
                <a:latin typeface="Times New Roman" pitchFamily="18" charset="0"/>
              </a:rPr>
              <a:t> </a:t>
            </a:r>
            <a:r>
              <a:rPr lang="ru-RU" sz="3000" dirty="0">
                <a:latin typeface="Times New Roman" pitchFamily="18" charset="0"/>
              </a:rPr>
              <a:t>- умышленное самоповреждение со смертельным исходом (лишение себя жизни).</a:t>
            </a:r>
          </a:p>
          <a:p>
            <a:pPr algn="ctr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endParaRPr lang="ru-RU" sz="3000" b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ru-RU" sz="3000" b="1" dirty="0" smtClean="0">
                <a:latin typeface="Times New Roman" pitchFamily="18" charset="0"/>
              </a:rPr>
              <a:t>          Суицидальное </a:t>
            </a:r>
            <a:r>
              <a:rPr lang="ru-RU" sz="3000" b="1" dirty="0">
                <a:latin typeface="Times New Roman" pitchFamily="18" charset="0"/>
              </a:rPr>
              <a:t>поведение </a:t>
            </a:r>
            <a:r>
              <a:rPr lang="ru-RU" sz="3000" i="1" dirty="0">
                <a:latin typeface="Times New Roman" pitchFamily="18" charset="0"/>
              </a:rPr>
              <a:t>– это проявление суицидальной активности </a:t>
            </a:r>
            <a:r>
              <a:rPr lang="ru-RU" sz="3000" i="1" dirty="0" smtClean="0">
                <a:latin typeface="Times New Roman" pitchFamily="18" charset="0"/>
              </a:rPr>
              <a:t>–мысли</a:t>
            </a:r>
            <a:r>
              <a:rPr lang="ru-RU" sz="3000" i="1" dirty="0">
                <a:latin typeface="Times New Roman" pitchFamily="18" charset="0"/>
              </a:rPr>
              <a:t>, намерения, </a:t>
            </a:r>
            <a:r>
              <a:rPr lang="ru-RU" sz="3000" i="1" dirty="0" smtClean="0">
                <a:latin typeface="Times New Roman" pitchFamily="18" charset="0"/>
              </a:rPr>
              <a:t> высказывания</a:t>
            </a:r>
            <a:r>
              <a:rPr lang="ru-RU" sz="3000" i="1" dirty="0">
                <a:latin typeface="Times New Roman" pitchFamily="18" charset="0"/>
              </a:rPr>
              <a:t>, </a:t>
            </a:r>
            <a:r>
              <a:rPr lang="ru-RU" sz="3000" i="1" dirty="0" smtClean="0">
                <a:latin typeface="Times New Roman" pitchFamily="18" charset="0"/>
              </a:rPr>
              <a:t> угрозы</a:t>
            </a:r>
            <a:r>
              <a:rPr lang="ru-RU" sz="3000" i="1" dirty="0">
                <a:latin typeface="Times New Roman" pitchFamily="18" charset="0"/>
              </a:rPr>
              <a:t>, </a:t>
            </a:r>
            <a:r>
              <a:rPr lang="ru-RU" sz="3000" i="1" dirty="0" smtClean="0">
                <a:latin typeface="Times New Roman" pitchFamily="18" charset="0"/>
              </a:rPr>
              <a:t>        попытки </a:t>
            </a:r>
            <a:r>
              <a:rPr lang="ru-RU" sz="3000" i="1" dirty="0">
                <a:latin typeface="Times New Roman" pitchFamily="18" charset="0"/>
              </a:rPr>
              <a:t>покушения. </a:t>
            </a:r>
          </a:p>
          <a:p>
            <a:pPr algn="ctr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Char char=""/>
            </a:pPr>
            <a:endParaRPr lang="ru-RU" sz="3000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ru-RU" sz="3000" i="1" u="sng" dirty="0">
                <a:latin typeface="Times New Roman" pitchFamily="18" charset="0"/>
              </a:rPr>
              <a:t>Типы  суицидального поведения: </a:t>
            </a:r>
          </a:p>
          <a:p>
            <a:pPr algn="ctr"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ru-RU" sz="3000" b="1" dirty="0">
                <a:latin typeface="Times New Roman" pitchFamily="18" charset="0"/>
              </a:rPr>
              <a:t>Демонстративное поведение. </a:t>
            </a:r>
            <a:endParaRPr lang="ru-RU" sz="3000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ru-RU" sz="3000" b="1" dirty="0">
                <a:latin typeface="Times New Roman" pitchFamily="18" charset="0"/>
              </a:rPr>
              <a:t>Аффективное суицидальное поведение. </a:t>
            </a:r>
            <a:endParaRPr lang="ru-RU" sz="3000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ru-RU" sz="3000" b="1" dirty="0">
                <a:latin typeface="Times New Roman" pitchFamily="18" charset="0"/>
              </a:rPr>
              <a:t>Истинное суицидальное поведение. </a:t>
            </a:r>
            <a:endParaRPr lang="ru-RU" sz="30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ru-RU" sz="3000" b="1" dirty="0">
                <a:solidFill>
                  <a:srgbClr val="663300"/>
                </a:solidFill>
                <a:latin typeface="Times New Roman" pitchFamily="18" charset="0"/>
              </a:rPr>
              <a:t> </a:t>
            </a:r>
            <a:r>
              <a:rPr lang="ru-RU" sz="3000" b="1" dirty="0">
                <a:latin typeface="Times New Roman" pitchFamily="18" charset="0"/>
              </a:rPr>
              <a:t> </a:t>
            </a:r>
            <a:endParaRPr lang="ru-RU" sz="3000" dirty="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3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2781300"/>
            <a:ext cx="7543800" cy="858838"/>
          </a:xfrm>
        </p:spPr>
        <p:txBody>
          <a:bodyPr/>
          <a:lstStyle/>
          <a:p>
            <a:endParaRPr lang="ru-RU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60420" name="Содержимое 7"/>
          <p:cNvGraphicFramePr>
            <a:graphicFrameLocks noGrp="1"/>
          </p:cNvGraphicFramePr>
          <p:nvPr>
            <p:ph idx="1"/>
          </p:nvPr>
        </p:nvGraphicFramePr>
        <p:xfrm>
          <a:off x="604838" y="1935163"/>
          <a:ext cx="7934325" cy="4389437"/>
        </p:xfrm>
        <a:graphic>
          <a:graphicData uri="http://schemas.openxmlformats.org/presentationml/2006/ole">
            <p:oleObj spid="_x0000_s60420" name="Диаграмма" r:id="rId4" imgW="8229600" imgH="4552950" progId="">
              <p:embed/>
            </p:oleObj>
          </a:graphicData>
        </a:graphic>
      </p:graphicFrame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11188" y="333375"/>
            <a:ext cx="74898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Частота суицидальных действий среди молодежи, в течение последних двух десятилетий удвоилась.</a:t>
            </a:r>
            <a:r>
              <a:rPr lang="ru-RU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3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advTm="5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04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584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700" dirty="0">
                <a:solidFill>
                  <a:schemeClr val="tx1"/>
                </a:solidFill>
                <a:latin typeface="Times New Roman" pitchFamily="18" charset="0"/>
              </a:rPr>
              <a:t>Факторы повышающие риск суицида</a:t>
            </a:r>
          </a:p>
        </p:txBody>
      </p:sp>
      <p:sp>
        <p:nvSpPr>
          <p:cNvPr id="5939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250825" y="836613"/>
            <a:ext cx="8497888" cy="52562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600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>
                <a:latin typeface="Times New Roman" pitchFamily="18" charset="0"/>
              </a:rPr>
              <a:t>Наиболее частые признаки, влияющие на суицидальное поведение  детей и подростков</a:t>
            </a:r>
            <a:r>
              <a:rPr lang="ru-RU" sz="2600" dirty="0">
                <a:latin typeface="Times New Roman" pitchFamily="18" charset="0"/>
              </a:rPr>
              <a:t>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6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600" dirty="0">
                <a:latin typeface="Times New Roman" pitchFamily="18" charset="0"/>
              </a:rPr>
              <a:t>психические отклонения у родителей;</a:t>
            </a:r>
          </a:p>
          <a:p>
            <a:pPr>
              <a:lnSpc>
                <a:spcPct val="80000"/>
              </a:lnSpc>
            </a:pPr>
            <a:r>
              <a:rPr lang="ru-RU" sz="2600" dirty="0">
                <a:latin typeface="Times New Roman" pitchFamily="18" charset="0"/>
              </a:rPr>
              <a:t>асоциального поведения у членов семьи;</a:t>
            </a:r>
          </a:p>
          <a:p>
            <a:pPr>
              <a:lnSpc>
                <a:spcPct val="80000"/>
              </a:lnSpc>
            </a:pPr>
            <a:r>
              <a:rPr lang="ru-RU" sz="2600" dirty="0">
                <a:latin typeface="Times New Roman" pitchFamily="18" charset="0"/>
              </a:rPr>
              <a:t>самоубийства и суицидальные попытки в семье;</a:t>
            </a:r>
          </a:p>
          <a:p>
            <a:pPr>
              <a:lnSpc>
                <a:spcPct val="80000"/>
              </a:lnSpc>
            </a:pPr>
            <a:r>
              <a:rPr lang="ru-RU" sz="2600" dirty="0">
                <a:latin typeface="Times New Roman" pitchFamily="18" charset="0"/>
              </a:rPr>
              <a:t>насилие в семье;</a:t>
            </a:r>
          </a:p>
          <a:p>
            <a:pPr>
              <a:lnSpc>
                <a:spcPct val="80000"/>
              </a:lnSpc>
            </a:pPr>
            <a:r>
              <a:rPr lang="ru-RU" sz="2600" dirty="0">
                <a:latin typeface="Times New Roman" pitchFamily="18" charset="0"/>
              </a:rPr>
              <a:t>недостаток внимания и заботы о детях в семье, конфликтные отношения между членами семьи, неспособность продуктивного обсуждения семейных проблем;</a:t>
            </a:r>
          </a:p>
          <a:p>
            <a:pPr>
              <a:lnSpc>
                <a:spcPct val="80000"/>
              </a:lnSpc>
            </a:pPr>
            <a:r>
              <a:rPr lang="ru-RU" sz="2600" dirty="0">
                <a:latin typeface="Times New Roman" pitchFamily="18" charset="0"/>
              </a:rPr>
              <a:t>частые ссоры между родителями и т.д.</a:t>
            </a:r>
          </a:p>
          <a:p>
            <a:pPr>
              <a:lnSpc>
                <a:spcPct val="80000"/>
              </a:lnSpc>
            </a:pPr>
            <a:endParaRPr lang="ru-RU" sz="2600" dirty="0">
              <a:latin typeface="Times New Roman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3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9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9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9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9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260350"/>
            <a:ext cx="7543800" cy="1439863"/>
          </a:xfrm>
        </p:spPr>
        <p:txBody>
          <a:bodyPr>
            <a:normAutofit fontScale="90000"/>
          </a:bodyPr>
          <a:lstStyle/>
          <a:p>
            <a:r>
              <a:rPr lang="ru-RU" sz="2200"/>
              <a:t/>
            </a:r>
            <a:br>
              <a:rPr lang="ru-RU" sz="2200"/>
            </a:br>
            <a:r>
              <a:rPr lang="ru-RU" sz="2200"/>
              <a:t/>
            </a:r>
            <a:br>
              <a:rPr lang="ru-RU" sz="2200"/>
            </a:br>
            <a:r>
              <a:rPr lang="ru-RU" sz="2200"/>
              <a:t/>
            </a:r>
            <a:br>
              <a:rPr lang="ru-RU" sz="2200"/>
            </a:br>
            <a:r>
              <a:rPr lang="ru-RU" sz="2200"/>
              <a:t/>
            </a:r>
            <a:br>
              <a:rPr lang="ru-RU" sz="2200"/>
            </a:br>
            <a:endParaRPr lang="ru-RU" sz="4000"/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88913"/>
            <a:ext cx="8229600" cy="122396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>
                <a:latin typeface="Times New Roman" pitchFamily="18" charset="0"/>
              </a:rPr>
              <a:t>Признаки эмоционально-физиологических нарушений, способствующих суицидальному поведению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79388" y="1125538"/>
            <a:ext cx="78486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200" i="1" dirty="0">
                <a:latin typeface="Times New Roman" pitchFamily="18" charset="0"/>
              </a:rPr>
              <a:t>бессонница или повышенная сонливость в течение, по крайней мере, последних дней;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200" i="1" dirty="0">
                <a:latin typeface="Times New Roman" pitchFamily="18" charset="0"/>
              </a:rPr>
              <a:t>потеря аппетита или импульсивное объедание;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200" i="1" dirty="0">
                <a:latin typeface="Times New Roman" pitchFamily="18" charset="0"/>
              </a:rPr>
              <a:t>частые жалобы на соматические недомогания;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200" i="1" dirty="0">
                <a:latin typeface="Times New Roman" pitchFamily="18" charset="0"/>
              </a:rPr>
              <a:t>необычно пренебрежительное отношение к своему внешнему виду;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200" i="1" dirty="0">
                <a:latin typeface="Times New Roman" pitchFamily="18" charset="0"/>
              </a:rPr>
              <a:t>ощущение скуки при проведении времени в привычном окружении или выполнении работы;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200" i="1" dirty="0">
                <a:latin typeface="Times New Roman" pitchFamily="18" charset="0"/>
              </a:rPr>
              <a:t>уход от контактов, изоляция от друзей и семьи, превращение в человека «одиночку»;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200" i="1" dirty="0">
                <a:latin typeface="Times New Roman" pitchFamily="18" charset="0"/>
              </a:rPr>
              <a:t>погруженность в размышления о смерти;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200" i="1" dirty="0">
                <a:latin typeface="Times New Roman" pitchFamily="18" charset="0"/>
              </a:rPr>
              <a:t>отсутствие планов на будущее;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200" i="1" dirty="0">
                <a:latin typeface="Times New Roman" pitchFamily="18" charset="0"/>
              </a:rPr>
              <a:t>внезапные приступы гнева, зачастую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200" i="1" dirty="0">
                <a:latin typeface="Times New Roman" pitchFamily="18" charset="0"/>
              </a:rPr>
              <a:t>    возникающие из-за мелочей.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2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ru-RU" sz="19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5" descr="69ca3f2fd1180c9c6083799ea9c5a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5470" y="3797290"/>
            <a:ext cx="3286115" cy="2795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17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333375"/>
            <a:ext cx="8320116" cy="652463"/>
          </a:xfrm>
        </p:spPr>
        <p:txBody>
          <a:bodyPr/>
          <a:lstStyle/>
          <a:p>
            <a:pPr algn="ctr"/>
            <a:r>
              <a:rPr lang="ru-RU" sz="3700" dirty="0">
                <a:latin typeface="Times New Roman" pitchFamily="18" charset="0"/>
              </a:rPr>
              <a:t>Признаки готовящегося суицида</a:t>
            </a:r>
          </a:p>
        </p:txBody>
      </p:sp>
      <p:sp>
        <p:nvSpPr>
          <p:cNvPr id="65540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5019675" y="1773238"/>
            <a:ext cx="3822700" cy="4306887"/>
          </a:xfrm>
        </p:spPr>
        <p:txBody>
          <a:bodyPr/>
          <a:lstStyle/>
          <a:p>
            <a:r>
              <a:rPr lang="ru-RU" sz="2200" dirty="0">
                <a:latin typeface="Times New Roman" pitchFamily="18" charset="0"/>
              </a:rPr>
              <a:t>приведение своих дел в порядок;</a:t>
            </a:r>
          </a:p>
          <a:p>
            <a:r>
              <a:rPr lang="ru-RU" sz="2200" dirty="0">
                <a:latin typeface="Times New Roman" pitchFamily="18" charset="0"/>
              </a:rPr>
              <a:t>поступки, которые несут характер прощания;</a:t>
            </a:r>
          </a:p>
          <a:p>
            <a:r>
              <a:rPr lang="ru-RU" sz="2200" dirty="0">
                <a:latin typeface="Times New Roman" pitchFamily="18" charset="0"/>
              </a:rPr>
              <a:t>письменные или словесные указания или угрозы (в письмах, записках, </a:t>
            </a:r>
            <a:r>
              <a:rPr lang="ru-RU" sz="2200" dirty="0" err="1" smtClean="0">
                <a:latin typeface="Times New Roman" pitchFamily="18" charset="0"/>
              </a:rPr>
              <a:t>дневни-ке</a:t>
            </a:r>
            <a:r>
              <a:rPr lang="ru-RU" sz="2200" dirty="0">
                <a:latin typeface="Times New Roman" pitchFamily="18" charset="0"/>
              </a:rPr>
              <a:t>);</a:t>
            </a:r>
          </a:p>
          <a:p>
            <a:r>
              <a:rPr lang="ru-RU" sz="2200" dirty="0">
                <a:latin typeface="Times New Roman" pitchFamily="18" charset="0"/>
              </a:rPr>
              <a:t>внешняя успокоенность - прилив энергии</a:t>
            </a:r>
          </a:p>
          <a:p>
            <a:endParaRPr lang="ru-RU" sz="2200" dirty="0">
              <a:latin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5" name="Picture 5" descr="0_321_5d7d2715_XL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071538" y="1142984"/>
            <a:ext cx="3786188" cy="542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1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01156" cy="1417638"/>
          </a:xfrm>
        </p:spPr>
        <p:txBody>
          <a:bodyPr anchor="b"/>
          <a:lstStyle/>
          <a:p>
            <a:pPr algn="ctr"/>
            <a:r>
              <a:rPr lang="ru-RU" sz="3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обычно стремятся копировать поведение родителей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28750"/>
            <a:ext cx="4038600" cy="4411663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Низкая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Соматические заболевания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Низкие успехи в школе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Неверие в себя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Агрессивность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Неблаговидные поступки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Бродяжничество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Алкоголизация</a:t>
            </a:r>
          </a:p>
          <a:p>
            <a:pPr>
              <a:buFont typeface="Wingdings" pitchFamily="2" charset="2"/>
              <a:buNone/>
            </a:pPr>
            <a:endParaRPr lang="ru-RU" sz="2400" dirty="0"/>
          </a:p>
          <a:p>
            <a:endParaRPr lang="ru-RU" sz="2400" dirty="0"/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3476625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166687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определенный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морально-психологический климат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для ребенка 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первая школа отношений с людьми.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44675"/>
            <a:ext cx="8229600" cy="5329238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</a:pPr>
            <a:endParaRPr lang="ru-RU" sz="20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100" dirty="0"/>
              <a:t>Общение в семье становится образцом для ребенка.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100" dirty="0"/>
              <a:t>Общение в семье позволяет ребенку вырабатывать собственные взгляды, нормы, установки и идеи.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100" dirty="0"/>
              <a:t>Развитие ребенка будет зависеть от того, насколько хорошие условия для общения предоставлены ему в семье.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ru-RU" sz="2100" dirty="0"/>
              <a:t>Развитие также зависит от четкости и ясности общения в семье.   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</a:pPr>
            <a:endParaRPr lang="ru-RU" sz="21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</a:pPr>
            <a:endParaRPr lang="ru-RU" sz="21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</a:pPr>
            <a:endParaRPr lang="ru-RU" sz="21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000504"/>
            <a:ext cx="58579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5" name="Рисунок 25" descr="http://via-midgard.info/uploads/posts/2011-02/1297352563_via-midgard.info-1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8333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advTm="2218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001156" cy="1295400"/>
          </a:xfrm>
        </p:spPr>
        <p:txBody>
          <a:bodyPr anchor="b">
            <a:normAutofit/>
          </a:bodyPr>
          <a:lstStyle/>
          <a:p>
            <a:pPr algn="ctr"/>
            <a:r>
              <a:rPr lang="ru-RU" sz="3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обычно стремятся копировать поведение родителей</a:t>
            </a:r>
          </a:p>
        </p:txBody>
      </p:sp>
      <p:sp>
        <p:nvSpPr>
          <p:cNvPr id="30724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4588" y="1676400"/>
            <a:ext cx="4189412" cy="4422775"/>
          </a:xfrm>
        </p:spPr>
        <p:txBody>
          <a:bodyPr>
            <a:norm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Доброта и отзывчивость к людям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Активность и трудолюбие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Любознательность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Хорошая успеваемость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Уверенность в своих силах</a:t>
            </a:r>
          </a:p>
          <a:p>
            <a:endParaRPr lang="ru-RU" sz="2800"/>
          </a:p>
          <a:p>
            <a:endParaRPr lang="ru-RU" sz="2800"/>
          </a:p>
        </p:txBody>
      </p:sp>
      <p:pic>
        <p:nvPicPr>
          <p:cNvPr id="4096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557338"/>
            <a:ext cx="3198813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7375" y="290513"/>
            <a:ext cx="8556625" cy="995362"/>
          </a:xfrm>
        </p:spPr>
        <p:txBody>
          <a:bodyPr anchor="b">
            <a:normAutofit/>
          </a:bodyPr>
          <a:lstStyle/>
          <a:p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Золотые </a:t>
            </a: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общения для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163763"/>
            <a:ext cx="4189413" cy="39354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Любите своего ребенка и пусть он никогда не усомнится в этом.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Принимайте ребенка таким, какой он есть, - со всеми достоинствами и недостатками.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Опирайтесь на лучшее в ребенке, верьте в его возможности.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Стремитесь понять своего ребенка, загляните в его мысли и чувства; почаще ставьте себя на его место.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Создайте условия для успеха ребенка; дайте ему возможность почувствовать себя сильным, умелым, удачливым.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 пытайтесь реализовать в ребенке свои несбывшиеся мечты и желания.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7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4588" y="1676400"/>
            <a:ext cx="4189412" cy="44227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Помните, что воспитывают не слова, а личный пример.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 сравнивайте своего ребенка с другими детьми, особенно не ставьте их в пример. Каждый ребенок неповторим и уникален.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 рассчитывайте на то, что ребенок вырастет таким. Как вы хотите.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Помните, что ответственность за воспитание ребенка несете именно вы.</a:t>
            </a:r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43012" name="Picture 6" descr="j02975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8913"/>
            <a:ext cx="1196975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 descr="j02176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941888"/>
            <a:ext cx="174625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333375"/>
            <a:ext cx="8712200" cy="62642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Не  демонстрируйте  своему  ребёнку  показную  вежливость  и чуткость.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 Очень скоро  он  начнёт  вам  подрожать  и  поступать  так же.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Не  грубите  и  не  сквернословьте  сами. Ваша  привычка  станет  привычкой  вашего  ребёнка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Не  говорите  о  чужих  людях  плохо  и  неуважительно. 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Будьте  тактичны  по  отношению  к  другим  людям. Это  урок  вашему ребёнку  добра  и  человечности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Не  бойтесь  извиниться  перед кем-то  в  присутствии  своего  ребёнка. В  этот  момент  вы  ничего  не  теряете, лишь  приобретаете    уважение своего ребёнка.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Проявляйте  благородство  даже  тогда,  когда  вам  очень 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не  хочется  его  проявлять, учите  этому  качеству  своего  ребёнка.</a:t>
            </a: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ь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Помните,  что  поведение - это  зеркало, в котором  отражается истинный  облик  каждого! </a:t>
            </a:r>
          </a:p>
        </p:txBody>
      </p:sp>
    </p:spTree>
    <p:custDataLst>
      <p:tags r:id="rId1"/>
    </p:custDataLst>
  </p:cSld>
  <p:clrMapOvr>
    <a:masterClrMapping/>
  </p:clrMapOvr>
  <p:transition advTm="27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27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27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01156" cy="2071688"/>
          </a:xfrm>
        </p:spPr>
        <p:txBody>
          <a:bodyPr anchor="b">
            <a:norm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Будущее детей в руках взрослых – пусть эти руки будут нежными, разумными и справедливыми.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000250"/>
            <a:ext cx="45497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260351"/>
            <a:ext cx="8715404" cy="152557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</a:rPr>
              <a:t>Семья играет большое значение в приобретении ребенком жизненного опыта.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276475"/>
            <a:ext cx="3544888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16338"/>
            <a:ext cx="4254500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8786842" cy="12954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семейных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взаимоотношений 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4038600" cy="6146800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Диктат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Опека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Мирное существование на основе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невмешательства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Сотрудничество     </a:t>
            </a:r>
          </a:p>
        </p:txBody>
      </p:sp>
      <p:pic>
        <p:nvPicPr>
          <p:cNvPr id="378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71876"/>
            <a:ext cx="2820987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357298"/>
            <a:ext cx="309086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357298"/>
            <a:ext cx="2476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071942"/>
            <a:ext cx="238283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9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78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9"/>
            <a:ext cx="9001156" cy="251141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Нужда в родительской любви</a:t>
            </a:r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жизненно необходимая потребность маленького человеческого существа. </a:t>
            </a:r>
            <a:r>
              <a:rPr lang="ru-RU" sz="3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Функция родительской любви</a:t>
            </a:r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поддержание и сохранение внутреннего, эмоционального и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психологического мира ребенка.</a:t>
            </a:r>
          </a:p>
        </p:txBody>
      </p:sp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714752"/>
            <a:ext cx="4429156" cy="300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выступает как основа чувства безопасности. </a:t>
            </a:r>
          </a:p>
        </p:txBody>
      </p:sp>
      <p:pic>
        <p:nvPicPr>
          <p:cNvPr id="10243" name="Picture 2" descr="F:\семья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8786842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480"/>
            <a:ext cx="8786842" cy="138111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выступает важным фактором в формировании дисциплины и поведения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ребенка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781300"/>
            <a:ext cx="332105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2205038"/>
            <a:ext cx="2879725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9001156" cy="150017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Родительская любовь может иметь различные отклонения, иногда принимает и искаженные формы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44"/>
            <a:ext cx="2462213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928802"/>
            <a:ext cx="2285984" cy="323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214554"/>
            <a:ext cx="21621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4429132"/>
            <a:ext cx="35719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sz="2800" dirty="0" smtClean="0">
                <a:solidFill>
                  <a:prstClr val="black"/>
                </a:solidFill>
                <a:latin typeface="Constantia"/>
                <a:cs typeface="+mn-cs"/>
              </a:rPr>
              <a:t>«Ужасный ребенок» </a:t>
            </a:r>
            <a:endParaRPr lang="ru-RU" sz="28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5286388"/>
            <a:ext cx="264319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sz="2800" dirty="0" smtClean="0">
                <a:solidFill>
                  <a:prstClr val="black"/>
                </a:solidFill>
                <a:latin typeface="Constantia"/>
                <a:cs typeface="+mn-cs"/>
              </a:rPr>
              <a:t>«Кумир семьи» </a:t>
            </a:r>
            <a:endParaRPr lang="ru-RU" sz="28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214950"/>
            <a:ext cx="2042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Constantia"/>
                <a:cs typeface="+mn-cs"/>
              </a:rPr>
              <a:t>«Золушка» 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23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2|2.8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6|1.5|1.6|1.3|2.7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1.4|1.6|1.8|1.8|1.1|1.3|1.4|1.2|1.2|1.2|1.1|1.4|1.3|1.3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2|1.9|3.3|1.9|1.9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2|3.1|2|3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|1.5|4.9|1.5|1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1.5|1.6|1.4|1.4|1.5|1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.5|1.8|1.4|1.3|1.4|1.2|1.1|1.5|1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1.3|1.3|1.5|1.7|1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2|3.2|2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7|2.5|2|2.2|2.4|2.1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1.3|1.3|1.2|2.7|1.7|3.1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9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9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8|1.8|2|2.3|2|2.8|1.8|2.5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1008</TotalTime>
  <Words>825</Words>
  <Application>Microsoft Office PowerPoint</Application>
  <PresentationFormat>Экран (4:3)</PresentationFormat>
  <Paragraphs>164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Поток</vt:lpstr>
      <vt:lpstr>Диаграмма</vt:lpstr>
      <vt:lpstr>Роль семейного общения в профилактике девиантного поведения и негативных привычек у детей.</vt:lpstr>
      <vt:lpstr>Семья - ведущий фактор развития личности ребенка, от которого во многом зависит дальнейшая судьба человека. </vt:lpstr>
      <vt:lpstr> Семья – это определенный морально-психологический климат, для ребенка  – это первая школа отношений с людьми. </vt:lpstr>
      <vt:lpstr>Семья играет большое значение в приобретении ребенком жизненного опыта. </vt:lpstr>
      <vt:lpstr>Типы семейных  взаимоотношений </vt:lpstr>
      <vt:lpstr>        Нужда в родительской любви - жизненно необходимая потребность маленького человеческого существа. Функция родительской любви - поддержание и сохранение внутреннего, эмоционального и психологического мира ребенка.</vt:lpstr>
      <vt:lpstr>Семья выступает как основа чувства безопасности. </vt:lpstr>
      <vt:lpstr>Семья выступает важным фактором в формировании дисциплины и поведения у ребенка</vt:lpstr>
      <vt:lpstr>Родительская любовь может иметь различные отклонения, иногда принимает и искаженные формы. </vt:lpstr>
      <vt:lpstr>Детей никогда нельзя обижать…</vt:lpstr>
      <vt:lpstr>Девиантное поведение подростков</vt:lpstr>
      <vt:lpstr>Причины девиантного поведения</vt:lpstr>
      <vt:lpstr>Основные формы девиантного поведения подростка</vt:lpstr>
      <vt:lpstr>Причины побегов </vt:lpstr>
      <vt:lpstr>Нежелание учиться</vt:lpstr>
      <vt:lpstr>Участие  в криминальных группировках</vt:lpstr>
      <vt:lpstr>Формы агрессии</vt:lpstr>
      <vt:lpstr>Слайд 18</vt:lpstr>
      <vt:lpstr>Статистика употребления алкоголя среди молодежи в России</vt:lpstr>
      <vt:lpstr>Слайд 20</vt:lpstr>
      <vt:lpstr>Статистика употребления алкоголя среди молодежи в России</vt:lpstr>
      <vt:lpstr>Слайд 22</vt:lpstr>
      <vt:lpstr>Суицидальное поведение</vt:lpstr>
      <vt:lpstr>Слайд 24</vt:lpstr>
      <vt:lpstr>Слайд 25</vt:lpstr>
      <vt:lpstr>Факторы повышающие риск суицида</vt:lpstr>
      <vt:lpstr>    </vt:lpstr>
      <vt:lpstr>Признаки готовящегося суицида</vt:lpstr>
      <vt:lpstr>Дети обычно стремятся копировать поведение родителей</vt:lpstr>
      <vt:lpstr>Слайд 30</vt:lpstr>
      <vt:lpstr>Дети обычно стремятся копировать поведение родителей</vt:lpstr>
      <vt:lpstr>          Золотые правила общения для родителей </vt:lpstr>
      <vt:lpstr>Слайд 33</vt:lpstr>
      <vt:lpstr>Будущее детей в руках взрослых – пусть эти руки будут нежными, разумными и справедливыми.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58</cp:revision>
  <dcterms:created xsi:type="dcterms:W3CDTF">2011-12-11T14:11:28Z</dcterms:created>
  <dcterms:modified xsi:type="dcterms:W3CDTF">2020-11-24T09:01:30Z</dcterms:modified>
</cp:coreProperties>
</file>